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42"/>
  </p:notesMasterIdLst>
  <p:handoutMasterIdLst>
    <p:handoutMasterId r:id="rId43"/>
  </p:handoutMasterIdLst>
  <p:sldIdLst>
    <p:sldId id="375" r:id="rId5"/>
    <p:sldId id="376" r:id="rId6"/>
    <p:sldId id="380" r:id="rId7"/>
    <p:sldId id="386" r:id="rId8"/>
    <p:sldId id="387" r:id="rId9"/>
    <p:sldId id="388" r:id="rId10"/>
    <p:sldId id="389" r:id="rId11"/>
    <p:sldId id="384" r:id="rId12"/>
    <p:sldId id="391" r:id="rId13"/>
    <p:sldId id="392" r:id="rId14"/>
    <p:sldId id="394" r:id="rId15"/>
    <p:sldId id="393" r:id="rId16"/>
    <p:sldId id="395" r:id="rId17"/>
    <p:sldId id="396" r:id="rId18"/>
    <p:sldId id="397" r:id="rId19"/>
    <p:sldId id="398" r:id="rId20"/>
    <p:sldId id="399" r:id="rId21"/>
    <p:sldId id="400" r:id="rId22"/>
    <p:sldId id="401" r:id="rId23"/>
    <p:sldId id="402" r:id="rId24"/>
    <p:sldId id="403" r:id="rId25"/>
    <p:sldId id="404" r:id="rId26"/>
    <p:sldId id="405" r:id="rId27"/>
    <p:sldId id="407" r:id="rId28"/>
    <p:sldId id="408" r:id="rId29"/>
    <p:sldId id="409" r:id="rId30"/>
    <p:sldId id="410" r:id="rId31"/>
    <p:sldId id="411" r:id="rId32"/>
    <p:sldId id="412" r:id="rId33"/>
    <p:sldId id="413" r:id="rId34"/>
    <p:sldId id="414" r:id="rId35"/>
    <p:sldId id="416" r:id="rId36"/>
    <p:sldId id="415" r:id="rId37"/>
    <p:sldId id="390" r:id="rId38"/>
    <p:sldId id="406" r:id="rId39"/>
    <p:sldId id="417" r:id="rId40"/>
    <p:sldId id="377" r:id="rId41"/>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1AE"/>
    <a:srgbClr val="EAB062"/>
    <a:srgbClr val="D2421F"/>
    <a:srgbClr val="C8302D"/>
    <a:srgbClr val="333333"/>
    <a:srgbClr val="0071BC"/>
    <a:srgbClr val="FF2700"/>
    <a:srgbClr val="0078D7"/>
    <a:srgbClr val="005E9E"/>
    <a:srgbClr val="007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48" autoAdjust="0"/>
    <p:restoredTop sz="82909" autoAdjust="0"/>
  </p:normalViewPr>
  <p:slideViewPr>
    <p:cSldViewPr snapToGrid="0">
      <p:cViewPr varScale="1">
        <p:scale>
          <a:sx n="53" d="100"/>
          <a:sy n="53" d="100"/>
        </p:scale>
        <p:origin x="952" y="40"/>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49" d="100"/>
          <a:sy n="49" d="100"/>
        </p:scale>
        <p:origin x="2668" y="5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71520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34490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Segoe UI Light" pitchFamily="34" charset="0"/>
                <a:ea typeface="+mn-ea"/>
                <a:cs typeface="+mn-cs"/>
              </a:rPr>
              <a:t>Slide Objective: Planner can help organize teamwork. </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Office 365 Planner, the newest member of the Office 365 family, helps make teamwork a lot more organized and fun! With Planner, you can get started in a jiffy, work together without chaos and always stay on top your work as well as the overall team’s progress. </a:t>
            </a:r>
          </a:p>
          <a:p>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Planner’s intuitive UI helps users get started very quickly and have a lot of fun working and organizing their teamwork.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With Planner, everyone knows who is working on what at all times. Team members can attach files and have conversations around tasks. Files and conversations stay connected to tasks.</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Planner sends email notifications, when new tasks or assigned to you or you have been added to a conversation. This helps you keep track of team’s progress and stay on top of your work—from anywhere, on any device. </a:t>
            </a:r>
          </a:p>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45991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wmf"/><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11.wmf"/><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wmf"/><Relationship Id="rId9" Type="http://schemas.openxmlformats.org/officeDocument/2006/relationships/image" Target="../media/image14.png"/><Relationship Id="rId14" Type="http://schemas.openxmlformats.org/officeDocument/2006/relationships/image" Target="../media/image1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7386999"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2" y="4784188"/>
            <a:ext cx="7387002"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n-US" sz="2000" b="0" noProof="0" dirty="0">
                <a:latin typeface="+mj-lt"/>
              </a:rPr>
              <a:t>May</a:t>
            </a:r>
            <a:r>
              <a:rPr lang="es-ES" sz="2000" b="0" dirty="0">
                <a:latin typeface="+mj-lt"/>
              </a:rPr>
              <a:t> 7</a:t>
            </a:r>
            <a:r>
              <a:rPr lang="en-US" sz="2000" b="0" baseline="30000" dirty="0" err="1">
                <a:latin typeface="+mj-lt"/>
              </a:rPr>
              <a:t>th</a:t>
            </a:r>
            <a:r>
              <a:rPr lang="en-US" sz="2000" b="0" dirty="0">
                <a:latin typeface="+mj-lt"/>
              </a:rPr>
              <a:t>, </a:t>
            </a:r>
            <a:r>
              <a:rPr lang="es-ES" sz="2000" b="0" dirty="0">
                <a:latin typeface="+mj-lt"/>
              </a:rPr>
              <a:t>2016</a:t>
            </a:r>
          </a:p>
        </p:txBody>
      </p:sp>
      <p:sp>
        <p:nvSpPr>
          <p:cNvPr id="6" name="Text Placeholder 9"/>
          <p:cNvSpPr txBox="1">
            <a:spLocks/>
          </p:cNvSpPr>
          <p:nvPr userDrawn="1"/>
        </p:nvSpPr>
        <p:spPr>
          <a:xfrm>
            <a:off x="7387001" y="4175180"/>
            <a:ext cx="4801144"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7" name="Picture 4" descr="http://www.matthiaseinig.de/wp-content/2013/11/SPSStockholm.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20499"/>
          <a:stretch/>
        </p:blipFill>
        <p:spPr bwMode="auto">
          <a:xfrm>
            <a:off x="7486393" y="4223653"/>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p:cNvSpPr txBox="1"/>
          <p:nvPr userDrawn="1"/>
        </p:nvSpPr>
        <p:spPr>
          <a:xfrm>
            <a:off x="8813923" y="4371265"/>
            <a:ext cx="3274831" cy="831253"/>
          </a:xfrm>
          <a:prstGeom prst="rect">
            <a:avLst/>
          </a:prstGeom>
          <a:noFill/>
        </p:spPr>
        <p:txBody>
          <a:bodyPr wrap="square" lIns="0" tIns="0" rIns="0" bIns="0" rtlCol="0">
            <a:spAutoFit/>
          </a:bodyPr>
          <a:lstStyle/>
          <a:p>
            <a:r>
              <a:rPr lang="ca-ES" sz="2701" b="1" spc="-53" dirty="0">
                <a:solidFill>
                  <a:schemeClr val="bg1"/>
                </a:solidFill>
                <a:latin typeface="+mj-lt"/>
              </a:rPr>
              <a:t>SharePoint </a:t>
            </a:r>
            <a:r>
              <a:rPr lang="en-US" sz="2701" b="1" spc="-53" noProof="0" dirty="0">
                <a:solidFill>
                  <a:schemeClr val="bg1"/>
                </a:solidFill>
                <a:latin typeface="+mj-lt"/>
              </a:rPr>
              <a:t>Saturday</a:t>
            </a:r>
            <a:r>
              <a:rPr lang="ca-ES" sz="2701" b="1" spc="-53" dirty="0">
                <a:solidFill>
                  <a:schemeClr val="bg1"/>
                </a:solidFill>
                <a:latin typeface="+mj-lt"/>
              </a:rPr>
              <a:t> Madrid</a:t>
            </a:r>
            <a:endParaRPr lang="es-ES" b="1" spc="-53" dirty="0">
              <a:solidFill>
                <a:schemeClr val="bg1"/>
              </a:solidFill>
              <a:latin typeface="+mj-lt"/>
            </a:endParaRPr>
          </a:p>
        </p:txBody>
      </p:sp>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3" name="Rectángulo 2"/>
          <p:cNvSpPr/>
          <p:nvPr userDrawn="1"/>
        </p:nvSpPr>
        <p:spPr>
          <a:xfrm>
            <a:off x="503877" y="156364"/>
            <a:ext cx="11430052" cy="523220"/>
          </a:xfrm>
          <a:prstGeom prst="rect">
            <a:avLst/>
          </a:prstGeom>
        </p:spPr>
        <p:txBody>
          <a:bodyPr wrap="none">
            <a:spAutoFit/>
          </a:bodyPr>
          <a:lstStyle/>
          <a:p>
            <a:r>
              <a:rPr lang="en-GB" sz="2800" u="sng" dirty="0">
                <a:solidFill>
                  <a:schemeClr val="accent2">
                    <a:lumMod val="75000"/>
                  </a:schemeClr>
                </a:solidFill>
                <a:latin typeface="Segoe UI Light" panose="020B0502040204020203" pitchFamily="34" charset="0"/>
                <a:cs typeface="Segoe UI Light" panose="020B0502040204020203" pitchFamily="34" charset="0"/>
              </a:rPr>
              <a:t>Gold sponsors                                                                                             </a:t>
            </a:r>
            <a:endParaRPr lang="en-US" sz="2800" u="sng" dirty="0">
              <a:solidFill>
                <a:schemeClr val="accent2">
                  <a:lumMod val="75000"/>
                </a:schemeClr>
              </a:solidFill>
            </a:endParaRPr>
          </a:p>
        </p:txBody>
      </p:sp>
      <p:pic>
        <p:nvPicPr>
          <p:cNvPr id="5" name="Imagen 4"/>
          <p:cNvPicPr>
            <a:picLocks noChangeAspect="1"/>
          </p:cNvPicPr>
          <p:nvPr userDrawn="1"/>
        </p:nvPicPr>
        <p:blipFill>
          <a:blip r:embed="rId2"/>
          <a:stretch>
            <a:fillRect/>
          </a:stretch>
        </p:blipFill>
        <p:spPr>
          <a:xfrm>
            <a:off x="3353952" y="915385"/>
            <a:ext cx="1332896" cy="706932"/>
          </a:xfrm>
          <a:prstGeom prst="rect">
            <a:avLst/>
          </a:prstGeom>
        </p:spPr>
      </p:pic>
      <p:pic>
        <p:nvPicPr>
          <p:cNvPr id="7" name="Imagen 6"/>
          <p:cNvPicPr>
            <a:picLocks noChangeAspect="1"/>
          </p:cNvPicPr>
          <p:nvPr userDrawn="1"/>
        </p:nvPicPr>
        <p:blipFill>
          <a:blip r:embed="rId3"/>
          <a:stretch>
            <a:fillRect/>
          </a:stretch>
        </p:blipFill>
        <p:spPr>
          <a:xfrm>
            <a:off x="524542" y="773125"/>
            <a:ext cx="1991903" cy="995952"/>
          </a:xfrm>
          <a:prstGeom prst="rect">
            <a:avLst/>
          </a:prstGeom>
        </p:spPr>
      </p:pic>
      <p:pic>
        <p:nvPicPr>
          <p:cNvPr id="9" name="Imagen 8"/>
          <p:cNvPicPr>
            <a:picLocks noChangeAspect="1"/>
          </p:cNvPicPr>
          <p:nvPr userDrawn="1"/>
        </p:nvPicPr>
        <p:blipFill>
          <a:blip r:embed="rId4"/>
          <a:stretch>
            <a:fillRect/>
          </a:stretch>
        </p:blipFill>
        <p:spPr>
          <a:xfrm>
            <a:off x="9065000" y="1011285"/>
            <a:ext cx="2241229" cy="515132"/>
          </a:xfrm>
          <a:prstGeom prst="rect">
            <a:avLst/>
          </a:prstGeom>
        </p:spPr>
      </p:pic>
      <p:pic>
        <p:nvPicPr>
          <p:cNvPr id="10" name="Imagen 9"/>
          <p:cNvPicPr>
            <a:picLocks noChangeAspect="1"/>
          </p:cNvPicPr>
          <p:nvPr userDrawn="1"/>
        </p:nvPicPr>
        <p:blipFill>
          <a:blip r:embed="rId5"/>
          <a:stretch>
            <a:fillRect/>
          </a:stretch>
        </p:blipFill>
        <p:spPr>
          <a:xfrm>
            <a:off x="5606595" y="593809"/>
            <a:ext cx="2700167" cy="1350084"/>
          </a:xfrm>
          <a:prstGeom prst="rect">
            <a:avLst/>
          </a:prstGeom>
        </p:spPr>
      </p:pic>
      <p:sp>
        <p:nvSpPr>
          <p:cNvPr id="11" name="Rectángulo 10"/>
          <p:cNvSpPr/>
          <p:nvPr userDrawn="1"/>
        </p:nvSpPr>
        <p:spPr>
          <a:xfrm>
            <a:off x="503877" y="2160053"/>
            <a:ext cx="5732980"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pic>
        <p:nvPicPr>
          <p:cNvPr id="12" name="Imagen 11"/>
          <p:cNvPicPr>
            <a:picLocks noChangeAspect="1"/>
          </p:cNvPicPr>
          <p:nvPr userDrawn="1"/>
        </p:nvPicPr>
        <p:blipFill>
          <a:blip r:embed="rId6"/>
          <a:stretch>
            <a:fillRect/>
          </a:stretch>
        </p:blipFill>
        <p:spPr>
          <a:xfrm>
            <a:off x="3493166" y="3127776"/>
            <a:ext cx="1995009" cy="288975"/>
          </a:xfrm>
          <a:prstGeom prst="rect">
            <a:avLst/>
          </a:prstGeom>
        </p:spPr>
      </p:pic>
      <p:pic>
        <p:nvPicPr>
          <p:cNvPr id="14" name="Imagen 13"/>
          <p:cNvPicPr>
            <a:picLocks noChangeAspect="1"/>
          </p:cNvPicPr>
          <p:nvPr userDrawn="1"/>
        </p:nvPicPr>
        <p:blipFill>
          <a:blip r:embed="rId7"/>
          <a:stretch>
            <a:fillRect/>
          </a:stretch>
        </p:blipFill>
        <p:spPr>
          <a:xfrm>
            <a:off x="2564201" y="6087153"/>
            <a:ext cx="1330011" cy="280412"/>
          </a:xfrm>
          <a:prstGeom prst="rect">
            <a:avLst/>
          </a:prstGeom>
        </p:spPr>
      </p:pic>
      <p:sp>
        <p:nvSpPr>
          <p:cNvPr id="15" name="Rectángulo 14"/>
          <p:cNvSpPr/>
          <p:nvPr userDrawn="1"/>
        </p:nvSpPr>
        <p:spPr>
          <a:xfrm>
            <a:off x="503877" y="4193706"/>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pic>
        <p:nvPicPr>
          <p:cNvPr id="16" name="Imagen 15"/>
          <p:cNvPicPr>
            <a:picLocks noChangeAspect="1"/>
          </p:cNvPicPr>
          <p:nvPr userDrawn="1"/>
        </p:nvPicPr>
        <p:blipFill>
          <a:blip r:embed="rId8"/>
          <a:stretch>
            <a:fillRect/>
          </a:stretch>
        </p:blipFill>
        <p:spPr>
          <a:xfrm>
            <a:off x="524542" y="5041876"/>
            <a:ext cx="1991903" cy="593116"/>
          </a:xfrm>
          <a:prstGeom prst="rect">
            <a:avLst/>
          </a:prstGeom>
        </p:spPr>
      </p:pic>
      <p:pic>
        <p:nvPicPr>
          <p:cNvPr id="17" name="Imagen 16"/>
          <p:cNvPicPr>
            <a:picLocks noChangeAspect="1"/>
          </p:cNvPicPr>
          <p:nvPr userDrawn="1"/>
        </p:nvPicPr>
        <p:blipFill>
          <a:blip r:embed="rId9"/>
          <a:stretch>
            <a:fillRect/>
          </a:stretch>
        </p:blipFill>
        <p:spPr>
          <a:xfrm>
            <a:off x="2516445" y="4551496"/>
            <a:ext cx="1632387" cy="1632387"/>
          </a:xfrm>
          <a:prstGeom prst="rect">
            <a:avLst/>
          </a:prstGeom>
        </p:spPr>
      </p:pic>
      <p:pic>
        <p:nvPicPr>
          <p:cNvPr id="18" name="Imagen 17"/>
          <p:cNvPicPr>
            <a:picLocks noChangeAspect="1"/>
          </p:cNvPicPr>
          <p:nvPr userDrawn="1"/>
        </p:nvPicPr>
        <p:blipFill>
          <a:blip r:embed="rId10"/>
          <a:stretch>
            <a:fillRect/>
          </a:stretch>
        </p:blipFill>
        <p:spPr>
          <a:xfrm>
            <a:off x="4370836" y="5025418"/>
            <a:ext cx="1369080" cy="684541"/>
          </a:xfrm>
          <a:prstGeom prst="rect">
            <a:avLst/>
          </a:prstGeom>
        </p:spPr>
      </p:pic>
      <p:pic>
        <p:nvPicPr>
          <p:cNvPr id="19" name="Imagen 18"/>
          <p:cNvPicPr>
            <a:picLocks noChangeAspect="1"/>
          </p:cNvPicPr>
          <p:nvPr userDrawn="1"/>
        </p:nvPicPr>
        <p:blipFill>
          <a:blip r:embed="rId11"/>
          <a:stretch>
            <a:fillRect/>
          </a:stretch>
        </p:blipFill>
        <p:spPr>
          <a:xfrm>
            <a:off x="524542" y="3057054"/>
            <a:ext cx="2381250" cy="666750"/>
          </a:xfrm>
          <a:prstGeom prst="rect">
            <a:avLst/>
          </a:prstGeom>
        </p:spPr>
      </p:pic>
      <p:pic>
        <p:nvPicPr>
          <p:cNvPr id="20" name="Imagen 19"/>
          <p:cNvPicPr>
            <a:picLocks noChangeAspect="1"/>
          </p:cNvPicPr>
          <p:nvPr userDrawn="1"/>
        </p:nvPicPr>
        <p:blipFill>
          <a:blip r:embed="rId12"/>
          <a:stretch>
            <a:fillRect/>
          </a:stretch>
        </p:blipFill>
        <p:spPr>
          <a:xfrm>
            <a:off x="620452" y="5798399"/>
            <a:ext cx="1715840" cy="857920"/>
          </a:xfrm>
          <a:prstGeom prst="rect">
            <a:avLst/>
          </a:prstGeom>
        </p:spPr>
      </p:pic>
      <p:pic>
        <p:nvPicPr>
          <p:cNvPr id="21" name="Imagen 20"/>
          <p:cNvPicPr>
            <a:picLocks noChangeAspect="1"/>
          </p:cNvPicPr>
          <p:nvPr userDrawn="1"/>
        </p:nvPicPr>
        <p:blipFill>
          <a:blip r:embed="rId13"/>
          <a:stretch>
            <a:fillRect/>
          </a:stretch>
        </p:blipFill>
        <p:spPr>
          <a:xfrm>
            <a:off x="4280896" y="6049507"/>
            <a:ext cx="1665718" cy="481390"/>
          </a:xfrm>
          <a:prstGeom prst="rect">
            <a:avLst/>
          </a:prstGeom>
        </p:spPr>
      </p:pic>
      <p:sp>
        <p:nvSpPr>
          <p:cNvPr id="22" name="Rectángulo 21"/>
          <p:cNvSpPr/>
          <p:nvPr userDrawn="1"/>
        </p:nvSpPr>
        <p:spPr>
          <a:xfrm>
            <a:off x="6930442" y="2152557"/>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14"/>
          <a:stretch>
            <a:fillRect/>
          </a:stretch>
        </p:blipFill>
        <p:spPr>
          <a:xfrm>
            <a:off x="7048879" y="2837664"/>
            <a:ext cx="2297288" cy="878644"/>
          </a:xfrm>
          <a:prstGeom prst="rect">
            <a:avLst/>
          </a:prstGeom>
        </p:spPr>
      </p:pic>
      <p:pic>
        <p:nvPicPr>
          <p:cNvPr id="26" name="Imagen 25"/>
          <p:cNvPicPr>
            <a:picLocks noChangeAspect="1"/>
          </p:cNvPicPr>
          <p:nvPr userDrawn="1"/>
        </p:nvPicPr>
        <p:blipFill>
          <a:blip r:embed="rId15"/>
          <a:stretch>
            <a:fillRect/>
          </a:stretch>
        </p:blipFill>
        <p:spPr>
          <a:xfrm>
            <a:off x="9589679" y="2858571"/>
            <a:ext cx="2493754" cy="836830"/>
          </a:xfrm>
          <a:prstGeom prst="rect">
            <a:avLst/>
          </a:prstGeom>
        </p:spPr>
      </p:pic>
      <p:pic>
        <p:nvPicPr>
          <p:cNvPr id="27" name="Imagen 26"/>
          <p:cNvPicPr>
            <a:picLocks noChangeAspect="1"/>
          </p:cNvPicPr>
          <p:nvPr userDrawn="1"/>
        </p:nvPicPr>
        <p:blipFill>
          <a:blip r:embed="rId16"/>
          <a:stretch>
            <a:fillRect/>
          </a:stretch>
        </p:blipFill>
        <p:spPr>
          <a:xfrm>
            <a:off x="7264673" y="3906111"/>
            <a:ext cx="2084178" cy="857737"/>
          </a:xfrm>
          <a:prstGeom prst="rect">
            <a:avLst/>
          </a:prstGeom>
        </p:spPr>
      </p:pic>
      <p:pic>
        <p:nvPicPr>
          <p:cNvPr id="29" name="Imagen 28"/>
          <p:cNvPicPr>
            <a:picLocks noChangeAspect="1"/>
          </p:cNvPicPr>
          <p:nvPr userDrawn="1"/>
        </p:nvPicPr>
        <p:blipFill>
          <a:blip r:embed="rId17"/>
          <a:stretch>
            <a:fillRect/>
          </a:stretch>
        </p:blipFill>
        <p:spPr>
          <a:xfrm>
            <a:off x="10054374" y="3849004"/>
            <a:ext cx="1368131" cy="860426"/>
          </a:xfrm>
          <a:prstGeom prst="rect">
            <a:avLst/>
          </a:prstGeom>
        </p:spPr>
      </p:pic>
      <p:pic>
        <p:nvPicPr>
          <p:cNvPr id="30" name="Imagen 29"/>
          <p:cNvPicPr>
            <a:picLocks noChangeAspect="1"/>
          </p:cNvPicPr>
          <p:nvPr userDrawn="1"/>
        </p:nvPicPr>
        <p:blipFill>
          <a:blip r:embed="rId18"/>
          <a:stretch>
            <a:fillRect/>
          </a:stretch>
        </p:blipFill>
        <p:spPr>
          <a:xfrm>
            <a:off x="7264673" y="4953651"/>
            <a:ext cx="2058649" cy="600439"/>
          </a:xfrm>
          <a:prstGeom prst="rect">
            <a:avLst/>
          </a:prstGeom>
        </p:spPr>
      </p:pic>
      <p:pic>
        <p:nvPicPr>
          <p:cNvPr id="39" name="Imagen 38"/>
          <p:cNvPicPr>
            <a:picLocks noChangeAspect="1"/>
          </p:cNvPicPr>
          <p:nvPr userDrawn="1"/>
        </p:nvPicPr>
        <p:blipFill rotWithShape="1">
          <a:blip r:embed="rId19"/>
          <a:srcRect t="30712" b="32976"/>
          <a:stretch/>
        </p:blipFill>
        <p:spPr>
          <a:xfrm>
            <a:off x="8293997" y="5891465"/>
            <a:ext cx="2419122" cy="580890"/>
          </a:xfrm>
          <a:prstGeom prst="rect">
            <a:avLst/>
          </a:prstGeom>
        </p:spPr>
      </p:pic>
      <p:pic>
        <p:nvPicPr>
          <p:cNvPr id="40" name="Imagen 39"/>
          <p:cNvPicPr>
            <a:picLocks noChangeAspect="1"/>
          </p:cNvPicPr>
          <p:nvPr userDrawn="1"/>
        </p:nvPicPr>
        <p:blipFill>
          <a:blip r:embed="rId20"/>
          <a:stretch>
            <a:fillRect/>
          </a:stretch>
        </p:blipFill>
        <p:spPr>
          <a:xfrm>
            <a:off x="10158050" y="4883110"/>
            <a:ext cx="1357012" cy="751882"/>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1.xml"/><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2.png"/><Relationship Id="rId2" Type="http://schemas.openxmlformats.org/officeDocument/2006/relationships/hyperlink" Target="https://jcgonzalezmartin.wordpress.com/"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nl.linkedin.com/in/juago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hyperlink" Target="https://msdn.microsoft.com/office/office365/HowTo/groups-rest-operations" TargetMode="External"/><Relationship Id="rId2" Type="http://schemas.openxmlformats.org/officeDocument/2006/relationships/hyperlink" Target="https://msdn.microsoft.com/en-us/office/office365/howto/office-365-unified-api-overview" TargetMode="External"/><Relationship Id="rId1" Type="http://schemas.openxmlformats.org/officeDocument/2006/relationships/slideLayout" Target="../slideLayouts/slideLayout11.xml"/><Relationship Id="rId4" Type="http://schemas.openxmlformats.org/officeDocument/2006/relationships/hyperlink" Target="http://dev.office.com/hands-on-labs/4586"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1.xml"/><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1.xml"/><Relationship Id="rId5" Type="http://schemas.openxmlformats.org/officeDocument/2006/relationships/image" Target="../media/image88.png"/><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jpeg"/><Relationship Id="rId1" Type="http://schemas.openxmlformats.org/officeDocument/2006/relationships/slideLayout" Target="../slideLayouts/slideLayout1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38.JPG"/><Relationship Id="rId1" Type="http://schemas.openxmlformats.org/officeDocument/2006/relationships/slideLayout" Target="../slideLayouts/slideLayout1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G"/></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46.jpeg"/></Relationships>
</file>

<file path=ppt/slides/_rels/slide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34.png"/><Relationship Id="rId7" Type="http://schemas.openxmlformats.org/officeDocument/2006/relationships/image" Target="../media/image53.png"/><Relationship Id="rId12" Type="http://schemas.openxmlformats.org/officeDocument/2006/relationships/image" Target="../media/image58.emf"/><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52.png"/><Relationship Id="rId11" Type="http://schemas.openxmlformats.org/officeDocument/2006/relationships/image" Target="../media/image57.emf"/><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emf"/><Relationship Id="rId9" Type="http://schemas.openxmlformats.org/officeDocument/2006/relationships/image" Target="../media/image5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s-ES" b="1" dirty="0"/>
              <a:t>Grupos de Office 365 &amp; </a:t>
            </a:r>
            <a:r>
              <a:rPr lang="es-ES" b="1" dirty="0" err="1"/>
              <a:t>Planner</a:t>
            </a:r>
            <a:r>
              <a:rPr lang="es-ES" b="1" dirty="0"/>
              <a:t>: Colaboración y productividad empresarial </a:t>
            </a:r>
            <a:r>
              <a:rPr lang="es-ES" b="1" dirty="0" err="1"/>
              <a:t>end</a:t>
            </a:r>
            <a:r>
              <a:rPr lang="es-ES" b="1" dirty="0"/>
              <a:t>-to-</a:t>
            </a:r>
            <a:r>
              <a:rPr lang="es-ES" b="1" dirty="0" err="1"/>
              <a:t>end</a:t>
            </a:r>
            <a:endParaRPr lang="en-US" b="1" dirty="0"/>
          </a:p>
        </p:txBody>
      </p:sp>
      <p:sp>
        <p:nvSpPr>
          <p:cNvPr id="3" name="Marcador de texto 2"/>
          <p:cNvSpPr>
            <a:spLocks noGrp="1"/>
          </p:cNvSpPr>
          <p:nvPr>
            <p:ph type="body" sz="quarter" idx="11"/>
          </p:nvPr>
        </p:nvSpPr>
        <p:spPr/>
        <p:txBody>
          <a:bodyPr/>
          <a:lstStyle/>
          <a:p>
            <a:r>
              <a:rPr lang="en-US" dirty="0"/>
              <a:t>Juan Carlos González</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Arquitectura de Grupos</a:t>
            </a:r>
          </a:p>
        </p:txBody>
      </p:sp>
      <p:sp>
        <p:nvSpPr>
          <p:cNvPr id="3" name="Marcador de texto 2"/>
          <p:cNvSpPr>
            <a:spLocks noGrp="1"/>
          </p:cNvSpPr>
          <p:nvPr>
            <p:ph type="body" sz="quarter" idx="10"/>
          </p:nvPr>
        </p:nvSpPr>
        <p:spPr>
          <a:xfrm>
            <a:off x="519249" y="1447799"/>
            <a:ext cx="5750438" cy="2043636"/>
          </a:xfrm>
        </p:spPr>
        <p:txBody>
          <a:bodyPr/>
          <a:lstStyle/>
          <a:p>
            <a:r>
              <a:rPr lang="es-ES" b="1" dirty="0"/>
              <a:t>Una única Identidad</a:t>
            </a:r>
          </a:p>
          <a:p>
            <a:pPr lvl="1"/>
            <a:r>
              <a:rPr lang="es-ES" dirty="0" err="1"/>
              <a:t>Azure</a:t>
            </a:r>
            <a:r>
              <a:rPr lang="es-ES" dirty="0"/>
              <a:t> Active </a:t>
            </a:r>
            <a:r>
              <a:rPr lang="es-ES" dirty="0" err="1"/>
              <a:t>Directory</a:t>
            </a:r>
            <a:r>
              <a:rPr lang="es-ES" dirty="0"/>
              <a:t> (AAD) es el repositorio de Identidades y miembros de Grupos de forma transversal a todo Office 365 (Exchange, SharePoint,…) </a:t>
            </a:r>
          </a:p>
          <a:p>
            <a:pPr lvl="1"/>
            <a:endParaRPr lang="es-ES" dirty="0"/>
          </a:p>
          <a:p>
            <a:r>
              <a:rPr lang="es-ES" b="1" dirty="0"/>
              <a:t>Recursos Federados</a:t>
            </a:r>
          </a:p>
          <a:p>
            <a:pPr lvl="1"/>
            <a:r>
              <a:rPr lang="es-ES" dirty="0"/>
              <a:t>Los Grupos son extendidos con datos de los servicios de O365: las conversaciones se guardan en buzones de Exchange, los documentos en el sitio del Grupo </a:t>
            </a:r>
          </a:p>
          <a:p>
            <a:pPr lvl="1"/>
            <a:endParaRPr lang="es-ES" dirty="0"/>
          </a:p>
          <a:p>
            <a:r>
              <a:rPr lang="es-ES" b="1" dirty="0"/>
              <a:t>Acoplamiento Débil</a:t>
            </a:r>
          </a:p>
          <a:p>
            <a:pPr lvl="1"/>
            <a:r>
              <a:rPr lang="es-ES" dirty="0"/>
              <a:t>Los servicios se notifican entre sí de los cambios en un grupo (crear, borrar, actualizar)</a:t>
            </a:r>
          </a:p>
          <a:p>
            <a:pPr lvl="1"/>
            <a:endParaRPr lang="es-ES" dirty="0"/>
          </a:p>
        </p:txBody>
      </p:sp>
      <p:cxnSp>
        <p:nvCxnSpPr>
          <p:cNvPr id="62" name="Straight Arrow Connector 20"/>
          <p:cNvCxnSpPr/>
          <p:nvPr/>
        </p:nvCxnSpPr>
        <p:spPr>
          <a:xfrm flipV="1">
            <a:off x="8053004" y="3243102"/>
            <a:ext cx="752927" cy="2081"/>
          </a:xfrm>
          <a:prstGeom prst="straightConnector1">
            <a:avLst/>
          </a:prstGeom>
          <a:noFill/>
          <a:ln w="6350" cap="flat" cmpd="sng" algn="ctr">
            <a:solidFill>
              <a:sysClr val="windowText" lastClr="000000"/>
            </a:solidFill>
            <a:prstDash val="solid"/>
            <a:miter lim="800000"/>
            <a:tailEnd type="triangle"/>
          </a:ln>
          <a:effectLst/>
        </p:spPr>
      </p:cxnSp>
      <p:cxnSp>
        <p:nvCxnSpPr>
          <p:cNvPr id="63" name="Straight Arrow Connector 22"/>
          <p:cNvCxnSpPr/>
          <p:nvPr/>
        </p:nvCxnSpPr>
        <p:spPr>
          <a:xfrm>
            <a:off x="8059534" y="3253975"/>
            <a:ext cx="970880" cy="1616454"/>
          </a:xfrm>
          <a:prstGeom prst="straightConnector1">
            <a:avLst/>
          </a:prstGeom>
          <a:noFill/>
          <a:ln w="6350" cap="flat" cmpd="sng" algn="ctr">
            <a:solidFill>
              <a:sysClr val="windowText" lastClr="000000"/>
            </a:solidFill>
            <a:prstDash val="solid"/>
            <a:miter lim="800000"/>
            <a:tailEnd type="triangle"/>
          </a:ln>
          <a:effectLst/>
        </p:spPr>
      </p:cxnSp>
      <p:cxnSp>
        <p:nvCxnSpPr>
          <p:cNvPr id="64" name="Straight Arrow Connector 49"/>
          <p:cNvCxnSpPr/>
          <p:nvPr/>
        </p:nvCxnSpPr>
        <p:spPr>
          <a:xfrm flipV="1">
            <a:off x="8059534" y="1992730"/>
            <a:ext cx="746396" cy="1261247"/>
          </a:xfrm>
          <a:prstGeom prst="straightConnector1">
            <a:avLst/>
          </a:prstGeom>
          <a:noFill/>
          <a:ln w="6350" cap="flat" cmpd="sng" algn="ctr">
            <a:solidFill>
              <a:sysClr val="windowText" lastClr="000000"/>
            </a:solidFill>
            <a:prstDash val="solid"/>
            <a:miter lim="800000"/>
            <a:tailEnd type="triangle"/>
          </a:ln>
          <a:effectLst/>
        </p:spPr>
      </p:cxnSp>
      <p:grpSp>
        <p:nvGrpSpPr>
          <p:cNvPr id="65" name="Group 7"/>
          <p:cNvGrpSpPr/>
          <p:nvPr/>
        </p:nvGrpSpPr>
        <p:grpSpPr>
          <a:xfrm>
            <a:off x="8805930" y="2382278"/>
            <a:ext cx="3556412" cy="1590994"/>
            <a:chOff x="8218986" y="3093638"/>
            <a:chExt cx="3556412" cy="1590994"/>
          </a:xfrm>
        </p:grpSpPr>
        <p:sp>
          <p:nvSpPr>
            <p:cNvPr id="66" name="Rectangle 8"/>
            <p:cNvSpPr/>
            <p:nvPr/>
          </p:nvSpPr>
          <p:spPr bwMode="auto">
            <a:xfrm>
              <a:off x="8218986" y="3093638"/>
              <a:ext cx="3322369" cy="15909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marL="0" marR="0" lvl="0" indent="0" defTabSz="913633"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prstClr val="black"/>
                  </a:solidFill>
                  <a:effectLst/>
                  <a:uLnTx/>
                  <a:uFillTx/>
                  <a:ea typeface="Segoe UI" pitchFamily="34" charset="0"/>
                  <a:cs typeface="Segoe UI" pitchFamily="34" charset="0"/>
                  <a:sym typeface="Helvetica Light"/>
                </a:rPr>
                <a:t>SharePoint</a:t>
              </a:r>
              <a:endParaRPr kumimoji="0" lang="en-US" sz="2400" b="1" i="0" u="none" strike="noStrike" kern="0" cap="none" spc="0" normalizeH="0" baseline="0" noProof="0" dirty="0">
                <a:ln>
                  <a:noFill/>
                </a:ln>
                <a:solidFill>
                  <a:prstClr val="black"/>
                </a:solidFill>
                <a:effectLst/>
                <a:uLnTx/>
                <a:uFillTx/>
                <a:ea typeface="Segoe UI" pitchFamily="34" charset="0"/>
                <a:cs typeface="Segoe UI" pitchFamily="34" charset="0"/>
                <a:sym typeface="Helvetica Light"/>
              </a:endParaRPr>
            </a:p>
          </p:txBody>
        </p:sp>
        <p:sp>
          <p:nvSpPr>
            <p:cNvPr id="67" name="Isosceles Triangle 12"/>
            <p:cNvSpPr/>
            <p:nvPr/>
          </p:nvSpPr>
          <p:spPr>
            <a:xfrm>
              <a:off x="8316146" y="3481439"/>
              <a:ext cx="1062343" cy="811333"/>
            </a:xfrm>
            <a:prstGeom prst="triangle">
              <a:avLst/>
            </a:prstGeom>
            <a:solidFill>
              <a:srgbClr val="47D8FF"/>
            </a:solidFill>
            <a:ln w="10795" cap="flat" cmpd="sng" algn="ctr">
              <a:solidFill>
                <a:srgbClr val="0078D7"/>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Helvetica Light"/>
              </a:endParaRPr>
            </a:p>
          </p:txBody>
        </p:sp>
        <p:sp>
          <p:nvSpPr>
            <p:cNvPr id="68" name="TextBox 14"/>
            <p:cNvSpPr txBox="1"/>
            <p:nvPr/>
          </p:nvSpPr>
          <p:spPr>
            <a:xfrm>
              <a:off x="8477666" y="3856248"/>
              <a:ext cx="739305" cy="307777"/>
            </a:xfrm>
            <a:prstGeom prst="rect">
              <a:avLst/>
            </a:prstGeom>
            <a:noFill/>
          </p:spPr>
          <p:txBody>
            <a:bodyPr wrap="none" rtlCol="0">
              <a:spAutoFit/>
            </a:bodyPr>
            <a:lstStyle/>
            <a:p>
              <a:pPr marL="0" marR="0" lvl="0" indent="0" algn="ctr" defTabSz="93245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sym typeface="Helvetica Light"/>
                </a:rPr>
                <a:t>SPODS</a:t>
              </a:r>
            </a:p>
          </p:txBody>
        </p:sp>
        <p:cxnSp>
          <p:nvCxnSpPr>
            <p:cNvPr id="69" name="Straight Arrow Connector 18"/>
            <p:cNvCxnSpPr>
              <a:endCxn id="71" idx="2"/>
            </p:cNvCxnSpPr>
            <p:nvPr/>
          </p:nvCxnSpPr>
          <p:spPr>
            <a:xfrm flipV="1">
              <a:off x="9381673" y="3795145"/>
              <a:ext cx="588344" cy="2"/>
            </a:xfrm>
            <a:prstGeom prst="straightConnector1">
              <a:avLst/>
            </a:prstGeom>
            <a:noFill/>
            <a:ln w="6350" cap="flat" cmpd="sng" algn="ctr">
              <a:solidFill>
                <a:sysClr val="windowText" lastClr="000000"/>
              </a:solidFill>
              <a:prstDash val="solid"/>
              <a:miter lim="800000"/>
              <a:tailEnd type="triangle"/>
            </a:ln>
            <a:effectLst/>
          </p:spPr>
        </p:cxnSp>
        <p:sp>
          <p:nvSpPr>
            <p:cNvPr id="70" name="TextBox 41"/>
            <p:cNvSpPr txBox="1"/>
            <p:nvPr/>
          </p:nvSpPr>
          <p:spPr>
            <a:xfrm>
              <a:off x="10428492" y="4113522"/>
              <a:ext cx="1346906" cy="461665"/>
            </a:xfrm>
            <a:prstGeom prst="rect">
              <a:avLst/>
            </a:prstGeom>
            <a:noFill/>
            <a:ln>
              <a:noFill/>
            </a:ln>
          </p:spPr>
          <p:txBody>
            <a:bodyPr wrap="square" rtlCol="0">
              <a:spAutoFit/>
            </a:bodyPr>
            <a:lstStyle/>
            <a:p>
              <a:pPr marL="0" marR="0" lvl="0" indent="0" defTabSz="932452"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noProof="0" dirty="0">
                  <a:ln>
                    <a:noFill/>
                  </a:ln>
                  <a:solidFill>
                    <a:prstClr val="black"/>
                  </a:solidFill>
                  <a:effectLst/>
                  <a:uLnTx/>
                  <a:uFillTx/>
                  <a:sym typeface="Helvetica Light"/>
                </a:rPr>
                <a:t>Documentos</a:t>
              </a:r>
            </a:p>
            <a:p>
              <a:pPr marL="0" marR="0" lvl="0" indent="0" defTabSz="932452"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noProof="0" dirty="0">
                  <a:ln>
                    <a:noFill/>
                  </a:ln>
                  <a:solidFill>
                    <a:prstClr val="black"/>
                  </a:solidFill>
                  <a:effectLst/>
                  <a:uLnTx/>
                  <a:uFillTx/>
                  <a:sym typeface="Helvetica Light"/>
                </a:rPr>
                <a:t>OneNote</a:t>
              </a:r>
            </a:p>
          </p:txBody>
        </p:sp>
        <p:sp>
          <p:nvSpPr>
            <p:cNvPr id="71" name="Can 57"/>
            <p:cNvSpPr/>
            <p:nvPr/>
          </p:nvSpPr>
          <p:spPr>
            <a:xfrm>
              <a:off x="9970017" y="3556496"/>
              <a:ext cx="1077525" cy="477298"/>
            </a:xfrm>
            <a:prstGeom prst="can">
              <a:avLst/>
            </a:prstGeom>
            <a:solidFill>
              <a:srgbClr val="5C2D91">
                <a:lumMod val="60000"/>
                <a:lumOff val="40000"/>
              </a:srgbClr>
            </a:solidFill>
            <a:ln w="10795" cap="flat" cmpd="sng" algn="ctr">
              <a:solidFill>
                <a:srgbClr val="5C2D91">
                  <a:lumMod val="60000"/>
                  <a:lumOff val="40000"/>
                </a:srgbClr>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r>
                <a:rPr kumimoji="0" lang="es-ES" sz="1050" b="0" i="0" u="none" strike="noStrike" kern="0" cap="none" spc="0" normalizeH="0" baseline="0" noProof="0" dirty="0">
                  <a:ln>
                    <a:noFill/>
                  </a:ln>
                  <a:solidFill>
                    <a:prstClr val="black"/>
                  </a:solidFill>
                  <a:effectLst/>
                  <a:uLnTx/>
                  <a:uFillTx/>
                  <a:sym typeface="Helvetica Light"/>
                </a:rPr>
                <a:t>Colección de Sitios + ODFB</a:t>
              </a:r>
            </a:p>
          </p:txBody>
        </p:sp>
      </p:grpSp>
      <p:grpSp>
        <p:nvGrpSpPr>
          <p:cNvPr id="72" name="Group 6"/>
          <p:cNvGrpSpPr/>
          <p:nvPr/>
        </p:nvGrpSpPr>
        <p:grpSpPr>
          <a:xfrm>
            <a:off x="8805930" y="4120080"/>
            <a:ext cx="3534631" cy="1554566"/>
            <a:chOff x="8218986" y="4831440"/>
            <a:chExt cx="3534631" cy="1554566"/>
          </a:xfrm>
        </p:grpSpPr>
        <p:sp>
          <p:nvSpPr>
            <p:cNvPr id="73" name="Rectangle 61"/>
            <p:cNvSpPr/>
            <p:nvPr/>
          </p:nvSpPr>
          <p:spPr bwMode="auto">
            <a:xfrm>
              <a:off x="8218986" y="4831440"/>
              <a:ext cx="3322369" cy="13523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marL="0" marR="0" lvl="0" indent="0" defTabSz="913633" eaLnBrk="1" fontAlgn="base" latinLnBrk="0" hangingPunct="1">
                <a:lnSpc>
                  <a:spcPct val="100000"/>
                </a:lnSpc>
                <a:spcBef>
                  <a:spcPct val="0"/>
                </a:spcBef>
                <a:spcAft>
                  <a:spcPct val="0"/>
                </a:spcAft>
                <a:buClrTx/>
                <a:buSzTx/>
                <a:buFontTx/>
                <a:buNone/>
                <a:tabLst/>
                <a:defRPr/>
              </a:pPr>
              <a:r>
                <a:rPr kumimoji="0" lang="es-ES" sz="2000" b="0" i="0" u="none" strike="noStrike" kern="0" cap="none" spc="0" normalizeH="0" baseline="0" noProof="0" dirty="0">
                  <a:ln>
                    <a:noFill/>
                  </a:ln>
                  <a:solidFill>
                    <a:prstClr val="black"/>
                  </a:solidFill>
                  <a:effectLst/>
                  <a:uLnTx/>
                  <a:uFillTx/>
                  <a:ea typeface="Segoe UI" pitchFamily="34" charset="0"/>
                  <a:cs typeface="Segoe UI" pitchFamily="34" charset="0"/>
                  <a:sym typeface="Helvetica Light"/>
                </a:rPr>
                <a:t>Escenarios Adicionales</a:t>
              </a:r>
              <a:endParaRPr kumimoji="0" lang="es-ES" sz="2400" b="0" i="0" u="none" strike="noStrike" kern="0" cap="none" spc="0" normalizeH="0" baseline="0" noProof="0" dirty="0">
                <a:ln>
                  <a:noFill/>
                </a:ln>
                <a:solidFill>
                  <a:prstClr val="black"/>
                </a:solidFill>
                <a:effectLst/>
                <a:uLnTx/>
                <a:uFillTx/>
                <a:ea typeface="Segoe UI" pitchFamily="34" charset="0"/>
                <a:cs typeface="Segoe UI" pitchFamily="34" charset="0"/>
                <a:sym typeface="Helvetica Light"/>
              </a:endParaRPr>
            </a:p>
          </p:txBody>
        </p:sp>
        <p:sp>
          <p:nvSpPr>
            <p:cNvPr id="74" name="TextBox 63"/>
            <p:cNvSpPr txBox="1"/>
            <p:nvPr/>
          </p:nvSpPr>
          <p:spPr>
            <a:xfrm>
              <a:off x="10406711" y="5924341"/>
              <a:ext cx="1346906" cy="461665"/>
            </a:xfrm>
            <a:prstGeom prst="rect">
              <a:avLst/>
            </a:prstGeom>
            <a:noFill/>
            <a:ln>
              <a:noFill/>
            </a:ln>
          </p:spPr>
          <p:txBody>
            <a:bodyPr wrap="square" rtlCol="0">
              <a:spAutoFit/>
            </a:bodyPr>
            <a:lstStyle/>
            <a:p>
              <a:pPr marL="0" marR="0" lvl="0" indent="0" defTabSz="932452"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noProof="0" dirty="0">
                  <a:ln>
                    <a:noFill/>
                  </a:ln>
                  <a:solidFill>
                    <a:prstClr val="black"/>
                  </a:solidFill>
                  <a:effectLst/>
                  <a:uLnTx/>
                  <a:uFillTx/>
                  <a:sym typeface="Helvetica Light"/>
                </a:rPr>
                <a:t>Escenarios Específicos</a:t>
              </a:r>
            </a:p>
          </p:txBody>
        </p:sp>
        <p:sp>
          <p:nvSpPr>
            <p:cNvPr id="75" name="Isosceles Triangle 61"/>
            <p:cNvSpPr/>
            <p:nvPr/>
          </p:nvSpPr>
          <p:spPr>
            <a:xfrm>
              <a:off x="8320856" y="5272701"/>
              <a:ext cx="1062343" cy="811333"/>
            </a:xfrm>
            <a:prstGeom prst="triangle">
              <a:avLst/>
            </a:prstGeom>
            <a:solidFill>
              <a:srgbClr val="47D8FF"/>
            </a:solidFill>
            <a:ln w="10795" cap="flat" cmpd="sng" algn="ctr">
              <a:solidFill>
                <a:srgbClr val="0078D7"/>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sym typeface="Helvetica Light"/>
              </a:endParaRPr>
            </a:p>
          </p:txBody>
        </p:sp>
        <p:sp>
          <p:nvSpPr>
            <p:cNvPr id="76" name="Can 62"/>
            <p:cNvSpPr/>
            <p:nvPr/>
          </p:nvSpPr>
          <p:spPr>
            <a:xfrm>
              <a:off x="10064186" y="5324628"/>
              <a:ext cx="1063408" cy="523565"/>
            </a:xfrm>
            <a:prstGeom prst="can">
              <a:avLst/>
            </a:prstGeom>
            <a:solidFill>
              <a:srgbClr val="5C2D91">
                <a:lumMod val="60000"/>
                <a:lumOff val="40000"/>
              </a:srgbClr>
            </a:solidFill>
            <a:ln w="10795" cap="flat" cmpd="sng" algn="ctr">
              <a:solidFill>
                <a:srgbClr val="5C2D91">
                  <a:lumMod val="60000"/>
                  <a:lumOff val="40000"/>
                </a:srgbClr>
              </a:solidFill>
              <a:prstDash val="solid"/>
            </a:ln>
            <a:effectLst/>
          </p:spPr>
          <p:txBody>
            <a:bodyPr rtlCol="0" anchor="ctr"/>
            <a:lstStyle/>
            <a:p>
              <a:pPr marL="0" marR="0" lvl="0" indent="0" defTabSz="932452" eaLnBrk="1" fontAlgn="auto" latinLnBrk="0" hangingPunct="1">
                <a:lnSpc>
                  <a:spcPct val="100000"/>
                </a:lnSpc>
                <a:spcBef>
                  <a:spcPts val="0"/>
                </a:spcBef>
                <a:spcAft>
                  <a:spcPts val="0"/>
                </a:spcAft>
                <a:buClrTx/>
                <a:buSzTx/>
                <a:buFontTx/>
                <a:buNone/>
                <a:tabLst/>
                <a:defRPr/>
              </a:pPr>
              <a:r>
                <a:rPr kumimoji="0" lang="es-ES" sz="1050" b="0" i="0" u="none" strike="noStrike" kern="0" cap="none" spc="0" normalizeH="0" baseline="0" noProof="0" dirty="0">
                  <a:ln>
                    <a:noFill/>
                  </a:ln>
                  <a:solidFill>
                    <a:prstClr val="black"/>
                  </a:solidFill>
                  <a:effectLst/>
                  <a:uLnTx/>
                  <a:uFillTx/>
                  <a:sym typeface="Helvetica Light"/>
                </a:rPr>
                <a:t>Recursos del escenario</a:t>
              </a:r>
            </a:p>
          </p:txBody>
        </p:sp>
        <p:sp>
          <p:nvSpPr>
            <p:cNvPr id="77" name="TextBox 69"/>
            <p:cNvSpPr txBox="1"/>
            <p:nvPr/>
          </p:nvSpPr>
          <p:spPr>
            <a:xfrm>
              <a:off x="8348387" y="5607187"/>
              <a:ext cx="1023036" cy="523220"/>
            </a:xfrm>
            <a:prstGeom prst="rect">
              <a:avLst/>
            </a:prstGeom>
            <a:noFill/>
            <a:ln>
              <a:noFill/>
            </a:ln>
          </p:spPr>
          <p:txBody>
            <a:bodyPr wrap="none" rtlCol="0">
              <a:spAutoFit/>
            </a:bodyPr>
            <a:lstStyle/>
            <a:p>
              <a:pPr marL="0" marR="0" lvl="0" indent="0" algn="ctr" defTabSz="932452"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solidFill>
                    <a:prstClr val="black"/>
                  </a:solidFill>
                  <a:effectLst/>
                  <a:uLnTx/>
                  <a:uFillTx/>
                  <a:sym typeface="Helvetica Light"/>
                </a:rPr>
                <a:t>Directorio </a:t>
              </a:r>
            </a:p>
            <a:p>
              <a:pPr marL="0" marR="0" lvl="0" indent="0" algn="ctr" defTabSz="932452"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solidFill>
                    <a:prstClr val="black"/>
                  </a:solidFill>
                  <a:effectLst/>
                  <a:uLnTx/>
                  <a:uFillTx/>
                  <a:sym typeface="Helvetica Light"/>
                </a:rPr>
                <a:t>Local</a:t>
              </a:r>
            </a:p>
          </p:txBody>
        </p:sp>
        <p:cxnSp>
          <p:nvCxnSpPr>
            <p:cNvPr id="78" name="Straight Arrow Connector 71"/>
            <p:cNvCxnSpPr>
              <a:endCxn id="76" idx="2"/>
            </p:cNvCxnSpPr>
            <p:nvPr/>
          </p:nvCxnSpPr>
          <p:spPr>
            <a:xfrm>
              <a:off x="9381673" y="5586410"/>
              <a:ext cx="682513" cy="1"/>
            </a:xfrm>
            <a:prstGeom prst="straightConnector1">
              <a:avLst/>
            </a:prstGeom>
            <a:noFill/>
            <a:ln w="6350" cap="flat" cmpd="sng" algn="ctr">
              <a:solidFill>
                <a:sysClr val="windowText" lastClr="000000"/>
              </a:solidFill>
              <a:prstDash val="solid"/>
              <a:miter lim="800000"/>
              <a:tailEnd type="triangle"/>
            </a:ln>
            <a:effectLst/>
          </p:spPr>
        </p:cxnSp>
      </p:grpSp>
      <p:grpSp>
        <p:nvGrpSpPr>
          <p:cNvPr id="79" name="Group 4"/>
          <p:cNvGrpSpPr/>
          <p:nvPr/>
        </p:nvGrpSpPr>
        <p:grpSpPr>
          <a:xfrm>
            <a:off x="8816812" y="652302"/>
            <a:ext cx="3542448" cy="1590993"/>
            <a:chOff x="8229868" y="1363662"/>
            <a:chExt cx="3542448" cy="1590993"/>
          </a:xfrm>
        </p:grpSpPr>
        <p:sp>
          <p:nvSpPr>
            <p:cNvPr id="80" name="Rectangle 2"/>
            <p:cNvSpPr/>
            <p:nvPr/>
          </p:nvSpPr>
          <p:spPr bwMode="auto">
            <a:xfrm>
              <a:off x="8229868" y="1363662"/>
              <a:ext cx="3322369" cy="159099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marL="0" marR="0" lvl="0" indent="0" defTabSz="913633"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prstClr val="black"/>
                  </a:solidFill>
                  <a:effectLst/>
                  <a:uLnTx/>
                  <a:uFillTx/>
                  <a:ea typeface="Segoe UI" pitchFamily="34" charset="0"/>
                  <a:cs typeface="Segoe UI" pitchFamily="34" charset="0"/>
                  <a:sym typeface="Helvetica Light"/>
                </a:rPr>
                <a:t>Exchange</a:t>
              </a:r>
              <a:endParaRPr kumimoji="0" lang="en-US" sz="2400" b="1" i="0" u="none" strike="noStrike" kern="0" cap="none" spc="0" normalizeH="0" baseline="0" noProof="0" dirty="0">
                <a:ln>
                  <a:noFill/>
                </a:ln>
                <a:solidFill>
                  <a:prstClr val="black"/>
                </a:solidFill>
                <a:effectLst/>
                <a:uLnTx/>
                <a:uFillTx/>
                <a:ea typeface="Segoe UI" pitchFamily="34" charset="0"/>
                <a:cs typeface="Segoe UI" pitchFamily="34" charset="0"/>
                <a:sym typeface="Helvetica Light"/>
              </a:endParaRPr>
            </a:p>
          </p:txBody>
        </p:sp>
        <p:cxnSp>
          <p:nvCxnSpPr>
            <p:cNvPr id="81" name="Straight Arrow Connector 10"/>
            <p:cNvCxnSpPr>
              <a:endCxn id="83" idx="2"/>
            </p:cNvCxnSpPr>
            <p:nvPr/>
          </p:nvCxnSpPr>
          <p:spPr>
            <a:xfrm>
              <a:off x="9381673" y="2154972"/>
              <a:ext cx="620966" cy="4468"/>
            </a:xfrm>
            <a:prstGeom prst="straightConnector1">
              <a:avLst/>
            </a:prstGeom>
            <a:noFill/>
            <a:ln w="6350" cap="flat" cmpd="sng" algn="ctr">
              <a:solidFill>
                <a:sysClr val="windowText" lastClr="000000"/>
              </a:solidFill>
              <a:prstDash val="solid"/>
              <a:miter lim="800000"/>
              <a:tailEnd type="triangle"/>
            </a:ln>
            <a:effectLst/>
          </p:spPr>
        </p:cxnSp>
        <p:sp>
          <p:nvSpPr>
            <p:cNvPr id="82" name="TextBox 24"/>
            <p:cNvSpPr txBox="1"/>
            <p:nvPr/>
          </p:nvSpPr>
          <p:spPr>
            <a:xfrm>
              <a:off x="10425410" y="2474531"/>
              <a:ext cx="1346906" cy="461665"/>
            </a:xfrm>
            <a:prstGeom prst="rect">
              <a:avLst/>
            </a:prstGeom>
            <a:noFill/>
            <a:ln>
              <a:noFill/>
            </a:ln>
          </p:spPr>
          <p:txBody>
            <a:bodyPr wrap="square" rtlCol="0">
              <a:spAutoFit/>
            </a:bodyPr>
            <a:lstStyle/>
            <a:p>
              <a:pPr marL="0" marR="0" lvl="0" indent="0" defTabSz="932452"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noProof="0" dirty="0">
                  <a:ln>
                    <a:noFill/>
                  </a:ln>
                  <a:solidFill>
                    <a:prstClr val="black"/>
                  </a:solidFill>
                  <a:effectLst/>
                  <a:uLnTx/>
                  <a:uFillTx/>
                  <a:sym typeface="Helvetica Light"/>
                </a:rPr>
                <a:t>Conversaciones</a:t>
              </a:r>
            </a:p>
            <a:p>
              <a:pPr marL="0" marR="0" lvl="0" indent="0" defTabSz="932452"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noProof="0" dirty="0">
                  <a:ln>
                    <a:noFill/>
                  </a:ln>
                  <a:solidFill>
                    <a:prstClr val="black"/>
                  </a:solidFill>
                  <a:effectLst/>
                  <a:uLnTx/>
                  <a:uFillTx/>
                  <a:sym typeface="Helvetica Light"/>
                </a:rPr>
                <a:t>Calendario</a:t>
              </a:r>
            </a:p>
          </p:txBody>
        </p:sp>
        <p:sp>
          <p:nvSpPr>
            <p:cNvPr id="83" name="Can 59"/>
            <p:cNvSpPr/>
            <p:nvPr/>
          </p:nvSpPr>
          <p:spPr>
            <a:xfrm>
              <a:off x="10002639" y="1920791"/>
              <a:ext cx="1077525" cy="477298"/>
            </a:xfrm>
            <a:prstGeom prst="can">
              <a:avLst/>
            </a:prstGeom>
            <a:solidFill>
              <a:srgbClr val="5C2D91">
                <a:lumMod val="60000"/>
                <a:lumOff val="40000"/>
              </a:srgbClr>
            </a:solidFill>
            <a:ln w="10795" cap="flat" cmpd="sng" algn="ctr">
              <a:solidFill>
                <a:srgbClr val="5C2D91">
                  <a:lumMod val="60000"/>
                  <a:lumOff val="40000"/>
                </a:srgbClr>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r>
                <a:rPr kumimoji="0" lang="es-ES" sz="1050" b="0" i="0" u="none" strike="noStrike" kern="0" cap="none" spc="0" normalizeH="0" baseline="0" noProof="0" dirty="0">
                  <a:ln>
                    <a:noFill/>
                  </a:ln>
                  <a:solidFill>
                    <a:prstClr val="black"/>
                  </a:solidFill>
                  <a:effectLst/>
                  <a:uLnTx/>
                  <a:uFillTx/>
                  <a:sym typeface="Helvetica Light"/>
                </a:rPr>
                <a:t>Buzón de Grupo</a:t>
              </a:r>
            </a:p>
          </p:txBody>
        </p:sp>
        <p:sp>
          <p:nvSpPr>
            <p:cNvPr id="84" name="Isosceles Triangle 73"/>
            <p:cNvSpPr/>
            <p:nvPr/>
          </p:nvSpPr>
          <p:spPr>
            <a:xfrm>
              <a:off x="8334970" y="1753773"/>
              <a:ext cx="1062343" cy="811333"/>
            </a:xfrm>
            <a:prstGeom prst="triangle">
              <a:avLst/>
            </a:prstGeom>
            <a:solidFill>
              <a:srgbClr val="47D8FF"/>
            </a:solidFill>
            <a:ln w="10795" cap="flat" cmpd="sng" algn="ctr">
              <a:solidFill>
                <a:srgbClr val="0078D7"/>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Helvetica Light"/>
              </a:endParaRPr>
            </a:p>
          </p:txBody>
        </p:sp>
        <p:sp>
          <p:nvSpPr>
            <p:cNvPr id="85" name="TextBox 75"/>
            <p:cNvSpPr txBox="1"/>
            <p:nvPr/>
          </p:nvSpPr>
          <p:spPr>
            <a:xfrm>
              <a:off x="8487568" y="2158637"/>
              <a:ext cx="738023" cy="307777"/>
            </a:xfrm>
            <a:prstGeom prst="rect">
              <a:avLst/>
            </a:prstGeom>
            <a:noFill/>
          </p:spPr>
          <p:txBody>
            <a:bodyPr wrap="none" rtlCol="0">
              <a:spAutoFit/>
            </a:bodyPr>
            <a:lstStyle/>
            <a:p>
              <a:pPr marL="0" marR="0" lvl="0" indent="0" algn="ctr" defTabSz="93245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sym typeface="Helvetica Light"/>
                </a:rPr>
                <a:t>EXODS</a:t>
              </a:r>
            </a:p>
          </p:txBody>
        </p:sp>
      </p:grpSp>
      <p:grpSp>
        <p:nvGrpSpPr>
          <p:cNvPr id="86" name="Group 2"/>
          <p:cNvGrpSpPr/>
          <p:nvPr/>
        </p:nvGrpSpPr>
        <p:grpSpPr>
          <a:xfrm>
            <a:off x="6441408" y="2068226"/>
            <a:ext cx="1482079" cy="2562682"/>
            <a:chOff x="5854464" y="2779586"/>
            <a:chExt cx="1482079" cy="2562682"/>
          </a:xfrm>
        </p:grpSpPr>
        <p:sp>
          <p:nvSpPr>
            <p:cNvPr id="87" name="TextBox 6"/>
            <p:cNvSpPr txBox="1"/>
            <p:nvPr/>
          </p:nvSpPr>
          <p:spPr>
            <a:xfrm>
              <a:off x="5989637" y="4511271"/>
              <a:ext cx="1346906" cy="830997"/>
            </a:xfrm>
            <a:prstGeom prst="rect">
              <a:avLst/>
            </a:prstGeom>
            <a:noFill/>
            <a:ln>
              <a:noFill/>
            </a:ln>
          </p:spPr>
          <p:txBody>
            <a:bodyPr wrap="square" rtlCol="0">
              <a:spAutoFit/>
            </a:bodyPr>
            <a:lstStyle/>
            <a:p>
              <a:pPr marL="0" marR="0" lvl="0" indent="0" defTabSz="9324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sym typeface="Helvetica Light"/>
                </a:rPr>
                <a:t>Identity</a:t>
              </a:r>
            </a:p>
            <a:p>
              <a:pPr marL="0" marR="0" lvl="0" indent="0" defTabSz="9324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sym typeface="Helvetica Light"/>
                </a:rPr>
                <a:t>Resource URLs</a:t>
              </a:r>
            </a:p>
            <a:p>
              <a:pPr marL="0" marR="0" lvl="0" indent="0" defTabSz="9324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sym typeface="Helvetica Light"/>
                </a:rPr>
                <a:t>Owners</a:t>
              </a:r>
            </a:p>
            <a:p>
              <a:pPr marL="0" marR="0" lvl="0" indent="0" defTabSz="9324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sym typeface="Helvetica Light"/>
                </a:rPr>
                <a:t>Members</a:t>
              </a:r>
            </a:p>
          </p:txBody>
        </p:sp>
        <p:sp>
          <p:nvSpPr>
            <p:cNvPr id="88" name="Isosceles Triangle 16"/>
            <p:cNvSpPr/>
            <p:nvPr/>
          </p:nvSpPr>
          <p:spPr>
            <a:xfrm>
              <a:off x="5854464" y="3184878"/>
              <a:ext cx="1387111" cy="1090823"/>
            </a:xfrm>
            <a:prstGeom prst="triangle">
              <a:avLst/>
            </a:prstGeom>
            <a:solidFill>
              <a:srgbClr val="0078D7"/>
            </a:solidFill>
            <a:ln w="10795" cap="flat" cmpd="sng" algn="ctr">
              <a:solidFill>
                <a:srgbClr val="0078D7"/>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sym typeface="Helvetica Light"/>
              </a:endParaRPr>
            </a:p>
          </p:txBody>
        </p:sp>
        <p:sp>
          <p:nvSpPr>
            <p:cNvPr id="89" name="TextBox 46"/>
            <p:cNvSpPr txBox="1"/>
            <p:nvPr/>
          </p:nvSpPr>
          <p:spPr>
            <a:xfrm>
              <a:off x="6211896" y="2779586"/>
              <a:ext cx="694421" cy="400110"/>
            </a:xfrm>
            <a:prstGeom prst="rect">
              <a:avLst/>
            </a:prstGeom>
            <a:noFill/>
          </p:spPr>
          <p:txBody>
            <a:bodyPr wrap="none" rtlCol="0">
              <a:spAutoFit/>
            </a:bodyPr>
            <a:lstStyle/>
            <a:p>
              <a:pPr marL="0" marR="0" lvl="0" indent="0" defTabSz="91363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ea typeface="Segoe UI" pitchFamily="34" charset="0"/>
                  <a:cs typeface="Segoe UI" pitchFamily="34" charset="0"/>
                  <a:sym typeface="Helvetica Light"/>
                </a:rPr>
                <a:t>AAD</a:t>
              </a:r>
              <a:endParaRPr kumimoji="0" lang="en-US" sz="2400" b="0" i="0" u="none" strike="noStrike" kern="0" cap="none" spc="0" normalizeH="0" baseline="0" noProof="0" dirty="0">
                <a:ln>
                  <a:noFill/>
                </a:ln>
                <a:solidFill>
                  <a:prstClr val="black"/>
                </a:solidFill>
                <a:effectLst/>
                <a:uLnTx/>
                <a:uFillTx/>
                <a:ea typeface="Segoe UI" pitchFamily="34" charset="0"/>
                <a:cs typeface="Segoe UI" pitchFamily="34" charset="0"/>
                <a:sym typeface="Helvetica Light"/>
              </a:endParaRPr>
            </a:p>
          </p:txBody>
        </p:sp>
        <p:sp>
          <p:nvSpPr>
            <p:cNvPr id="90" name="TextBox 77"/>
            <p:cNvSpPr txBox="1"/>
            <p:nvPr/>
          </p:nvSpPr>
          <p:spPr>
            <a:xfrm>
              <a:off x="6133827" y="3619534"/>
              <a:ext cx="864339" cy="584775"/>
            </a:xfrm>
            <a:prstGeom prst="rect">
              <a:avLst/>
            </a:prstGeom>
            <a:noFill/>
          </p:spPr>
          <p:txBody>
            <a:bodyPr wrap="none" rtlCol="0">
              <a:spAutoFit/>
            </a:bodyPr>
            <a:lstStyle/>
            <a:p>
              <a:pPr marL="0" marR="0" lvl="0" indent="0" algn="ctr" defTabSz="93245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sym typeface="Helvetica Light"/>
                </a:rPr>
                <a:t>Group </a:t>
              </a:r>
              <a:br>
                <a:rPr kumimoji="0" lang="en-US" sz="1600" b="0" i="0" u="none" strike="noStrike" kern="0" cap="none" spc="0" normalizeH="0" baseline="0" noProof="0" dirty="0">
                  <a:ln>
                    <a:noFill/>
                  </a:ln>
                  <a:solidFill>
                    <a:prstClr val="black"/>
                  </a:solidFill>
                  <a:effectLst/>
                  <a:uLnTx/>
                  <a:uFillTx/>
                  <a:sym typeface="Helvetica Light"/>
                </a:rPr>
              </a:br>
              <a:r>
                <a:rPr kumimoji="0" lang="en-US" sz="1600" b="0" i="0" u="none" strike="noStrike" kern="0" cap="none" spc="0" normalizeH="0" baseline="0" noProof="0" dirty="0">
                  <a:ln>
                    <a:noFill/>
                  </a:ln>
                  <a:solidFill>
                    <a:prstClr val="black"/>
                  </a:solidFill>
                  <a:effectLst/>
                  <a:uLnTx/>
                  <a:uFillTx/>
                  <a:sym typeface="Helvetica Light"/>
                </a:rPr>
                <a:t>identity</a:t>
              </a:r>
            </a:p>
          </p:txBody>
        </p:sp>
      </p:grpSp>
    </p:spTree>
    <p:extLst>
      <p:ext uri="{BB962C8B-B14F-4D97-AF65-F5344CB8AC3E}">
        <p14:creationId xmlns:p14="http://schemas.microsoft.com/office/powerpoint/2010/main" val="238020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500"/>
                                        <p:tgtEl>
                                          <p:spTgt spid="6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Algunas características de los Grupos</a:t>
            </a:r>
          </a:p>
        </p:txBody>
      </p:sp>
      <p:sp>
        <p:nvSpPr>
          <p:cNvPr id="3" name="Marcador de texto 2"/>
          <p:cNvSpPr>
            <a:spLocks noGrp="1"/>
          </p:cNvSpPr>
          <p:nvPr>
            <p:ph type="body" sz="quarter" idx="10"/>
          </p:nvPr>
        </p:nvSpPr>
        <p:spPr>
          <a:xfrm>
            <a:off x="519249" y="1447799"/>
            <a:ext cx="5713109" cy="2043636"/>
          </a:xfrm>
        </p:spPr>
        <p:txBody>
          <a:bodyPr/>
          <a:lstStyle/>
          <a:p>
            <a:r>
              <a:rPr lang="es-ES" dirty="0"/>
              <a:t>Como objetos:</a:t>
            </a:r>
          </a:p>
          <a:p>
            <a:pPr lvl="1"/>
            <a:r>
              <a:rPr lang="es-ES" dirty="0"/>
              <a:t>Pueden ser públicos (te puedes unir) o privados (solicitar acceso)</a:t>
            </a:r>
          </a:p>
          <a:p>
            <a:r>
              <a:rPr lang="es-ES" dirty="0"/>
              <a:t>Como Objetos DL:</a:t>
            </a:r>
          </a:p>
          <a:p>
            <a:pPr lvl="1"/>
            <a:r>
              <a:rPr lang="es-ES" dirty="0"/>
              <a:t>Subscribir / No subscribir</a:t>
            </a:r>
          </a:p>
          <a:p>
            <a:r>
              <a:rPr lang="es-ES" dirty="0"/>
              <a:t>Dirección externa disponible (indicar)</a:t>
            </a:r>
          </a:p>
          <a:p>
            <a:endParaRPr lang="es-ES" dirty="0"/>
          </a:p>
          <a:p>
            <a:endParaRPr lang="es-ES" dirty="0"/>
          </a:p>
          <a:p>
            <a:pPr lvl="1"/>
            <a:endParaRPr lang="es-ES" dirty="0"/>
          </a:p>
          <a:p>
            <a:pPr lvl="1"/>
            <a:endParaRPr lang="es-ES" dirty="0"/>
          </a:p>
          <a:p>
            <a:r>
              <a:rPr lang="es-ES" dirty="0"/>
              <a:t>Como Grupos de Seguridad:</a:t>
            </a:r>
          </a:p>
          <a:p>
            <a:pPr lvl="1"/>
            <a:r>
              <a:rPr lang="es-ES" dirty="0"/>
              <a:t>Se pueden usar en SharePoint</a:t>
            </a:r>
          </a:p>
        </p:txBody>
      </p:sp>
      <p:pic>
        <p:nvPicPr>
          <p:cNvPr id="4" name="Picture 5"/>
          <p:cNvPicPr>
            <a:picLocks noChangeAspect="1"/>
          </p:cNvPicPr>
          <p:nvPr/>
        </p:nvPicPr>
        <p:blipFill>
          <a:blip r:embed="rId2"/>
          <a:stretch>
            <a:fillRect/>
          </a:stretch>
        </p:blipFill>
        <p:spPr>
          <a:xfrm>
            <a:off x="3136895" y="4103577"/>
            <a:ext cx="2457468" cy="1314460"/>
          </a:xfrm>
          <a:prstGeom prst="rect">
            <a:avLst/>
          </a:prstGeom>
          <a:ln>
            <a:noFill/>
          </a:ln>
          <a:effectLst>
            <a:outerShdw blurRad="292100" dist="139700" dir="2700000" algn="tl" rotWithShape="0">
              <a:srgbClr val="333333">
                <a:alpha val="65000"/>
              </a:srgbClr>
            </a:outerShdw>
          </a:effectLst>
        </p:spPr>
      </p:pic>
      <p:pic>
        <p:nvPicPr>
          <p:cNvPr id="5" name="Picture 6"/>
          <p:cNvPicPr>
            <a:picLocks noChangeAspect="1"/>
          </p:cNvPicPr>
          <p:nvPr/>
        </p:nvPicPr>
        <p:blipFill rotWithShape="1">
          <a:blip r:embed="rId3"/>
          <a:srcRect b="2498"/>
          <a:stretch/>
        </p:blipFill>
        <p:spPr>
          <a:xfrm>
            <a:off x="692363" y="4275556"/>
            <a:ext cx="1947877" cy="970503"/>
          </a:xfrm>
          <a:prstGeom prst="rect">
            <a:avLst/>
          </a:prstGeom>
          <a:ln>
            <a:noFill/>
          </a:ln>
          <a:effectLst>
            <a:outerShdw blurRad="292100" dist="139700" dir="2700000" algn="tl" rotWithShape="0">
              <a:srgbClr val="333333">
                <a:alpha val="65000"/>
              </a:srgbClr>
            </a:outerShdw>
          </a:effectLst>
        </p:spPr>
      </p:pic>
      <p:sp>
        <p:nvSpPr>
          <p:cNvPr id="6" name="Marcador de texto 2"/>
          <p:cNvSpPr txBox="1">
            <a:spLocks/>
          </p:cNvSpPr>
          <p:nvPr/>
        </p:nvSpPr>
        <p:spPr>
          <a:xfrm>
            <a:off x="6292195" y="1447799"/>
            <a:ext cx="5713109" cy="2043636"/>
          </a:xfrm>
          <a:prstGeom prst="rect">
            <a:avLst/>
          </a:prstGeom>
        </p:spPr>
        <p:txBody>
          <a:bodyPr vert="horz" lIns="0" tIns="0" rIns="0" bIns="0" rtlCol="0">
            <a:noAutofit/>
          </a:bodyPr>
          <a:lstStyle>
            <a:lvl1pPr marL="213179" marR="0" indent="-213179" algn="l" defTabSz="685955" rtl="0" eaLnBrk="1" fontAlgn="auto" latinLnBrk="0" hangingPunct="1">
              <a:lnSpc>
                <a:spcPct val="90000"/>
              </a:lnSpc>
              <a:spcBef>
                <a:spcPct val="20000"/>
              </a:spcBef>
              <a:spcAft>
                <a:spcPts val="0"/>
              </a:spcAft>
              <a:buClrTx/>
              <a:buSzPct val="80000"/>
              <a:buFont typeface="Wingdings" pitchFamily="2" charset="2"/>
              <a:buChar char=""/>
              <a:tabLst/>
              <a:defRPr sz="3001" kern="1200" spc="-53" baseline="0">
                <a:solidFill>
                  <a:srgbClr val="333333"/>
                </a:solidFill>
                <a:latin typeface="+mj-lt"/>
                <a:ea typeface="+mn-ea"/>
                <a:cs typeface="+mn-cs"/>
              </a:defRPr>
            </a:lvl1pPr>
            <a:lvl2pPr marL="388247"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56171" marR="0" indent="-167923"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3pPr>
            <a:lvl4pPr marL="685983" marR="0" indent="-129813"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815796" marR="0" indent="-129813"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s-ES" dirty="0"/>
              <a:t>Un conjunto de herramientas:</a:t>
            </a:r>
          </a:p>
          <a:p>
            <a:pPr lvl="1"/>
            <a:r>
              <a:rPr lang="es-ES" dirty="0"/>
              <a:t>Conversaciones</a:t>
            </a:r>
          </a:p>
          <a:p>
            <a:pPr lvl="1"/>
            <a:r>
              <a:rPr lang="es-ES" dirty="0"/>
              <a:t>Calendario</a:t>
            </a:r>
          </a:p>
          <a:p>
            <a:pPr lvl="1"/>
            <a:r>
              <a:rPr lang="es-ES" dirty="0"/>
              <a:t>Archivos</a:t>
            </a:r>
          </a:p>
          <a:p>
            <a:pPr lvl="1"/>
            <a:r>
              <a:rPr lang="es-ES" dirty="0"/>
              <a:t>OneNote</a:t>
            </a:r>
          </a:p>
          <a:p>
            <a:pPr lvl="1"/>
            <a:r>
              <a:rPr lang="es-ES" dirty="0"/>
              <a:t>Plan</a:t>
            </a:r>
          </a:p>
          <a:p>
            <a:r>
              <a:rPr lang="es-ES" dirty="0"/>
              <a:t>Y acceso a otros servicios:</a:t>
            </a:r>
          </a:p>
          <a:p>
            <a:pPr lvl="1"/>
            <a:r>
              <a:rPr lang="es-ES" dirty="0"/>
              <a:t>Reunión del Grupo en SKFB</a:t>
            </a:r>
          </a:p>
          <a:p>
            <a:pPr lvl="1"/>
            <a:r>
              <a:rPr lang="es-ES" dirty="0"/>
              <a:t>Sitio de Grupo en SPO</a:t>
            </a:r>
          </a:p>
          <a:p>
            <a:pPr lvl="1"/>
            <a:r>
              <a:rPr lang="es-ES" dirty="0"/>
              <a:t>Paneles en </a:t>
            </a:r>
            <a:r>
              <a:rPr lang="es-ES" dirty="0" err="1"/>
              <a:t>Power</a:t>
            </a:r>
            <a:r>
              <a:rPr lang="es-ES" dirty="0"/>
              <a:t> BI</a:t>
            </a:r>
          </a:p>
        </p:txBody>
      </p:sp>
    </p:spTree>
    <p:extLst>
      <p:ext uri="{BB962C8B-B14F-4D97-AF65-F5344CB8AC3E}">
        <p14:creationId xmlns:p14="http://schemas.microsoft.com/office/powerpoint/2010/main" val="1962537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Integración con SharePoint Online</a:t>
            </a:r>
          </a:p>
        </p:txBody>
      </p:sp>
      <p:grpSp>
        <p:nvGrpSpPr>
          <p:cNvPr id="4" name="Group 7"/>
          <p:cNvGrpSpPr/>
          <p:nvPr/>
        </p:nvGrpSpPr>
        <p:grpSpPr>
          <a:xfrm>
            <a:off x="3351768" y="3651607"/>
            <a:ext cx="2560315" cy="918865"/>
            <a:chOff x="3018505" y="5632943"/>
            <a:chExt cx="2918075" cy="918865"/>
          </a:xfrm>
        </p:grpSpPr>
        <p:sp>
          <p:nvSpPr>
            <p:cNvPr id="5" name="Rectangle 8"/>
            <p:cNvSpPr/>
            <p:nvPr/>
          </p:nvSpPr>
          <p:spPr>
            <a:xfrm>
              <a:off x="5884471" y="5632943"/>
              <a:ext cx="52109" cy="914400"/>
            </a:xfrm>
            <a:prstGeom prst="rect">
              <a:avLst/>
            </a:prstGeom>
            <a:solidFill>
              <a:srgbClr val="FEAC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mj-lt"/>
              </a:endParaRPr>
            </a:p>
          </p:txBody>
        </p:sp>
        <p:sp>
          <p:nvSpPr>
            <p:cNvPr id="6" name="TextBox 9"/>
            <p:cNvSpPr txBox="1"/>
            <p:nvPr/>
          </p:nvSpPr>
          <p:spPr>
            <a:xfrm>
              <a:off x="3018505" y="5720811"/>
              <a:ext cx="2837005" cy="830997"/>
            </a:xfrm>
            <a:prstGeom prst="rect">
              <a:avLst/>
            </a:prstGeom>
            <a:noFill/>
          </p:spPr>
          <p:txBody>
            <a:bodyPr wrap="square" rtlCol="0" anchor="t">
              <a:spAutoFit/>
            </a:bodyPr>
            <a:lstStyle>
              <a:defPPr>
                <a:defRPr lang="en-US"/>
              </a:defPPr>
              <a:lvl1pPr defTabSz="914367">
                <a:defRPr sz="1400">
                  <a:cs typeface="Segoe UI" panose="020B0502040204020203" pitchFamily="34" charset="0"/>
                </a:defRPr>
              </a:lvl1p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s-ES" sz="1600" b="0" i="0" u="none" strike="noStrike" kern="0" cap="none" spc="0" normalizeH="0" baseline="0" dirty="0">
                  <a:ln>
                    <a:noFill/>
                  </a:ln>
                  <a:solidFill>
                    <a:sysClr val="windowText" lastClr="000000"/>
                  </a:solidFill>
                  <a:effectLst/>
                  <a:uLnTx/>
                  <a:uFillTx/>
                  <a:latin typeface="Segoe UI Light"/>
                  <a:cs typeface="Segoe UI Light"/>
                </a:rPr>
                <a:t>Uso</a:t>
              </a:r>
              <a:r>
                <a:rPr kumimoji="0" lang="es-ES" sz="1600" b="0" i="0" u="none" strike="noStrike" kern="0" cap="none" spc="0" normalizeH="0" dirty="0">
                  <a:ln>
                    <a:noFill/>
                  </a:ln>
                  <a:solidFill>
                    <a:sysClr val="windowText" lastClr="000000"/>
                  </a:solidFill>
                  <a:effectLst/>
                  <a:uLnTx/>
                  <a:uFillTx/>
                  <a:latin typeface="Segoe UI Light"/>
                  <a:cs typeface="Segoe UI Light"/>
                </a:rPr>
                <a:t> de Grupos de Office 365 como Grupos de Seguridad en SPO</a:t>
              </a:r>
              <a:endParaRPr kumimoji="0" lang="es-ES" sz="1600" b="0" i="0" u="none" strike="noStrike" kern="0" cap="none" spc="0" normalizeH="0" baseline="0" dirty="0">
                <a:ln>
                  <a:noFill/>
                </a:ln>
                <a:solidFill>
                  <a:sysClr val="windowText" lastClr="000000"/>
                </a:solidFill>
                <a:effectLst/>
                <a:uLnTx/>
                <a:uFillTx/>
                <a:latin typeface="Segoe UI Light"/>
                <a:cs typeface="Segoe UI Light"/>
              </a:endParaRPr>
            </a:p>
          </p:txBody>
        </p:sp>
      </p:grpSp>
      <p:pic>
        <p:nvPicPr>
          <p:cNvPr id="7" name="Picture 8"/>
          <p:cNvPicPr>
            <a:picLocks noChangeAspect="1"/>
          </p:cNvPicPr>
          <p:nvPr/>
        </p:nvPicPr>
        <p:blipFill>
          <a:blip r:embed="rId2"/>
          <a:stretch>
            <a:fillRect/>
          </a:stretch>
        </p:blipFill>
        <p:spPr>
          <a:xfrm>
            <a:off x="247577" y="801960"/>
            <a:ext cx="6636570" cy="260337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stretch>
            <a:fillRect/>
          </a:stretch>
        </p:blipFill>
        <p:spPr>
          <a:xfrm>
            <a:off x="6071142" y="1224277"/>
            <a:ext cx="5818379" cy="4145538"/>
          </a:xfrm>
          <a:prstGeom prst="rect">
            <a:avLst/>
          </a:prstGeom>
          <a:ln>
            <a:noFill/>
          </a:ln>
          <a:effectLst>
            <a:outerShdw blurRad="292100" dist="139700" dir="2700000" algn="tl" rotWithShape="0">
              <a:srgbClr val="333333">
                <a:alpha val="65000"/>
              </a:srgbClr>
            </a:outerShdw>
          </a:effectLst>
        </p:spPr>
      </p:pic>
      <p:pic>
        <p:nvPicPr>
          <p:cNvPr id="9" name="Content Placeholder 6"/>
          <p:cNvPicPr>
            <a:picLocks noChangeAspect="1"/>
          </p:cNvPicPr>
          <p:nvPr/>
        </p:nvPicPr>
        <p:blipFill rotWithShape="1">
          <a:blip r:embed="rId4"/>
          <a:srcRect t="-1" b="44446"/>
          <a:stretch/>
        </p:blipFill>
        <p:spPr>
          <a:xfrm>
            <a:off x="247577" y="4737440"/>
            <a:ext cx="10342227" cy="20216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088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Integración con </a:t>
            </a:r>
            <a:r>
              <a:rPr lang="es-ES" b="1" dirty="0" err="1"/>
              <a:t>Power</a:t>
            </a:r>
            <a:r>
              <a:rPr lang="es-ES" b="1" dirty="0"/>
              <a:t> BI</a:t>
            </a:r>
          </a:p>
        </p:txBody>
      </p:sp>
      <p:pic>
        <p:nvPicPr>
          <p:cNvPr id="4"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69" y="1161748"/>
            <a:ext cx="5792652" cy="3156874"/>
          </a:xfrm>
          <a:prstGeom prst="rect">
            <a:avLst/>
          </a:prstGeom>
          <a:ln>
            <a:solidFill>
              <a:schemeClr val="tx1"/>
            </a:solidFill>
          </a:ln>
          <a:effectLst>
            <a:outerShdw blurRad="292100" dist="139700" dir="2700000" algn="tl" rotWithShape="0">
              <a:srgbClr val="333333">
                <a:alpha val="65000"/>
              </a:srgbClr>
            </a:outerShdw>
          </a:effectLst>
        </p:spPr>
      </p:pic>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7981" y="2485964"/>
            <a:ext cx="6096000" cy="3665316"/>
          </a:xfrm>
          <a:prstGeom prst="rect">
            <a:avLst/>
          </a:prstGeom>
          <a:ln>
            <a:noFill/>
          </a:ln>
          <a:effectLst>
            <a:outerShdw blurRad="292100" dist="139700" dir="2700000" algn="tl" rotWithShape="0">
              <a:srgbClr val="333333">
                <a:alpha val="65000"/>
              </a:srgbClr>
            </a:outerShdw>
          </a:effectLst>
        </p:spPr>
      </p:pic>
      <p:grpSp>
        <p:nvGrpSpPr>
          <p:cNvPr id="6" name="Group 4"/>
          <p:cNvGrpSpPr/>
          <p:nvPr/>
        </p:nvGrpSpPr>
        <p:grpSpPr>
          <a:xfrm>
            <a:off x="6193762" y="1190469"/>
            <a:ext cx="4452678" cy="584775"/>
            <a:chOff x="6664006" y="1690645"/>
            <a:chExt cx="4452678" cy="584775"/>
          </a:xfrm>
        </p:grpSpPr>
        <p:sp>
          <p:nvSpPr>
            <p:cNvPr id="7" name="Rectangle 5"/>
            <p:cNvSpPr/>
            <p:nvPr/>
          </p:nvSpPr>
          <p:spPr>
            <a:xfrm flipH="1">
              <a:off x="6664006" y="1690645"/>
              <a:ext cx="45719" cy="584775"/>
            </a:xfrm>
            <a:prstGeom prst="rect">
              <a:avLst/>
            </a:prstGeom>
            <a:solidFill>
              <a:srgbClr val="FEAC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Light"/>
              </a:endParaRPr>
            </a:p>
          </p:txBody>
        </p:sp>
        <p:sp>
          <p:nvSpPr>
            <p:cNvPr id="8" name="TextBox 6"/>
            <p:cNvSpPr txBox="1"/>
            <p:nvPr/>
          </p:nvSpPr>
          <p:spPr>
            <a:xfrm>
              <a:off x="6774872" y="1690645"/>
              <a:ext cx="4341812" cy="584775"/>
            </a:xfrm>
            <a:prstGeom prst="rect">
              <a:avLst/>
            </a:prstGeom>
            <a:noFill/>
          </p:spPr>
          <p:txBody>
            <a:bodyPr wrap="square" rtlCol="0" anchor="t">
              <a:spAutoFit/>
            </a:bodyPr>
            <a:lstStyle/>
            <a:p>
              <a:pPr marL="0" marR="0" lvl="0" indent="0" algn="l" defTabSz="914367" eaLnBrk="1" fontAlgn="auto" latinLnBrk="0" hangingPunct="1">
                <a:lnSpc>
                  <a:spcPct val="100000"/>
                </a:lnSpc>
                <a:spcBef>
                  <a:spcPts val="0"/>
                </a:spcBef>
                <a:spcAft>
                  <a:spcPts val="0"/>
                </a:spcAft>
                <a:buClrTx/>
                <a:buSzTx/>
                <a:buFontTx/>
                <a:buNone/>
                <a:tabLst/>
                <a:defRPr/>
              </a:pPr>
              <a:r>
                <a:rPr kumimoji="0" lang="es-ES" sz="1600" b="0" i="0" u="none" strike="noStrike" kern="0" cap="none" spc="0" normalizeH="0" baseline="0" dirty="0">
                  <a:ln>
                    <a:noFill/>
                  </a:ln>
                  <a:solidFill>
                    <a:sysClr val="windowText" lastClr="000000"/>
                  </a:solidFill>
                  <a:effectLst/>
                  <a:uLnTx/>
                  <a:uFillTx/>
                  <a:latin typeface="Segoe UI Light"/>
                  <a:cs typeface="Segoe UI Light"/>
                </a:rPr>
                <a:t>Creación de un</a:t>
              </a:r>
              <a:r>
                <a:rPr kumimoji="0" lang="es-ES" sz="1600" b="0" i="0" u="none" strike="noStrike" kern="0" cap="none" spc="0" normalizeH="0" dirty="0">
                  <a:ln>
                    <a:noFill/>
                  </a:ln>
                  <a:solidFill>
                    <a:sysClr val="windowText" lastClr="000000"/>
                  </a:solidFill>
                  <a:effectLst/>
                  <a:uLnTx/>
                  <a:uFillTx/>
                  <a:latin typeface="Segoe UI Light"/>
                  <a:cs typeface="Segoe UI Light"/>
                </a:rPr>
                <a:t> Espacio de Trabajo para colaborar con el Equipo</a:t>
              </a:r>
              <a:r>
                <a:rPr kumimoji="0" lang="es-ES" sz="1600" b="0" i="0" u="none" strike="noStrike" kern="0" cap="none" spc="0" normalizeH="0" baseline="0" dirty="0">
                  <a:ln>
                    <a:noFill/>
                  </a:ln>
                  <a:solidFill>
                    <a:sysClr val="windowText" lastClr="000000"/>
                  </a:solidFill>
                  <a:effectLst/>
                  <a:uLnTx/>
                  <a:uFillTx/>
                  <a:latin typeface="Segoe UI Light"/>
                  <a:cs typeface="Segoe UI Light"/>
                </a:rPr>
                <a:t>.</a:t>
              </a:r>
              <a:endParaRPr kumimoji="0" lang="es-ES" sz="1600" b="0" i="0" u="none" strike="noStrike" kern="0" cap="none" spc="0" normalizeH="0" baseline="0" dirty="0">
                <a:ln>
                  <a:noFill/>
                </a:ln>
                <a:solidFill>
                  <a:srgbClr val="FF0000"/>
                </a:solidFill>
                <a:effectLst/>
                <a:uLnTx/>
                <a:uFillTx/>
                <a:latin typeface="Segoe UI Light"/>
                <a:cs typeface="Segoe UI Light"/>
              </a:endParaRPr>
            </a:p>
          </p:txBody>
        </p:sp>
      </p:grpSp>
      <p:sp>
        <p:nvSpPr>
          <p:cNvPr id="9" name="Rectangle 7"/>
          <p:cNvSpPr/>
          <p:nvPr/>
        </p:nvSpPr>
        <p:spPr>
          <a:xfrm>
            <a:off x="5608249" y="4824958"/>
            <a:ext cx="46800" cy="914400"/>
          </a:xfrm>
          <a:prstGeom prst="rect">
            <a:avLst/>
          </a:prstGeom>
          <a:solidFill>
            <a:srgbClr val="FEAC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Light"/>
            </a:endParaRPr>
          </a:p>
        </p:txBody>
      </p:sp>
      <p:sp>
        <p:nvSpPr>
          <p:cNvPr id="10" name="TextBox 8"/>
          <p:cNvSpPr txBox="1"/>
          <p:nvPr/>
        </p:nvSpPr>
        <p:spPr>
          <a:xfrm>
            <a:off x="2548029" y="5020548"/>
            <a:ext cx="2942831" cy="553998"/>
          </a:xfrm>
          <a:prstGeom prst="rect">
            <a:avLst/>
          </a:prstGeom>
          <a:noFill/>
        </p:spPr>
        <p:txBody>
          <a:bodyPr wrap="square" rtlCol="0" anchor="t">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dirty="0">
                <a:ln>
                  <a:noFill/>
                </a:ln>
                <a:solidFill>
                  <a:sysClr val="windowText" lastClr="000000"/>
                </a:solidFill>
                <a:effectLst/>
                <a:uLnTx/>
                <a:uFillTx/>
                <a:latin typeface="Segoe UI Light"/>
                <a:cs typeface="Segoe UI Light"/>
              </a:rPr>
              <a:t>Crear y Revisar </a:t>
            </a:r>
            <a:r>
              <a:rPr kumimoji="0" lang="es-ES" sz="1600" b="0" i="0" u="none" strike="noStrike" kern="0" cap="none" spc="0" normalizeH="0" baseline="0" dirty="0">
                <a:ln>
                  <a:noFill/>
                </a:ln>
                <a:solidFill>
                  <a:sysClr val="windowText" lastClr="000000"/>
                </a:solidFill>
                <a:effectLst/>
                <a:uLnTx/>
                <a:uFillTx/>
                <a:latin typeface="Segoe UI Light"/>
                <a:cs typeface="Segoe UI Light"/>
              </a:rPr>
              <a:t>Perspectivas</a:t>
            </a:r>
            <a:r>
              <a:rPr kumimoji="0" lang="es-ES" sz="1400" b="0" i="0" u="none" strike="noStrike" kern="0" cap="none" spc="0" normalizeH="0" baseline="0" dirty="0">
                <a:ln>
                  <a:noFill/>
                </a:ln>
                <a:solidFill>
                  <a:sysClr val="windowText" lastClr="000000"/>
                </a:solidFill>
                <a:effectLst/>
                <a:uLnTx/>
                <a:uFillTx/>
                <a:latin typeface="Segoe UI Light"/>
                <a:cs typeface="Segoe UI Light"/>
              </a:rPr>
              <a:t> de Negocio de forma colaborativa</a:t>
            </a:r>
          </a:p>
        </p:txBody>
      </p:sp>
    </p:spTree>
    <p:extLst>
      <p:ext uri="{BB962C8B-B14F-4D97-AF65-F5344CB8AC3E}">
        <p14:creationId xmlns:p14="http://schemas.microsoft.com/office/powerpoint/2010/main" val="4136085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Integración con </a:t>
            </a:r>
            <a:r>
              <a:rPr lang="es-ES" b="1" dirty="0" err="1"/>
              <a:t>Planner</a:t>
            </a:r>
            <a:endParaRPr lang="es-ES" b="1" dirty="0"/>
          </a:p>
        </p:txBody>
      </p:sp>
      <p:pic>
        <p:nvPicPr>
          <p:cNvPr id="4" name="Picture 2" descr="/Volumes/Photos/Desktop/Screen Shot 2015-09-13 at 10.20.00 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023" y="976499"/>
            <a:ext cx="5938520" cy="2856230"/>
          </a:xfrm>
          <a:prstGeom prst="rect">
            <a:avLst/>
          </a:prstGeom>
          <a:ln>
            <a:solidFill>
              <a:schemeClr val="tx1"/>
            </a:solidFill>
          </a:ln>
          <a:effectLst>
            <a:outerShdw blurRad="292100" dist="139700" dir="2700000" algn="tl" rotWithShape="0">
              <a:srgbClr val="333333">
                <a:alpha val="65000"/>
              </a:srgbClr>
            </a:outerShdw>
          </a:effectLst>
        </p:spPr>
      </p:pic>
      <p:pic>
        <p:nvPicPr>
          <p:cNvPr id="5" name="Picture 3" descr="/Volumes/Photos/Desktop/Screen Shot 2015-09-13 at 10.42.05 PM.png"/>
          <p:cNvPicPr/>
          <p:nvPr/>
        </p:nvPicPr>
        <p:blipFill>
          <a:blip r:embed="rId3">
            <a:extLst>
              <a:ext uri="{28A0092B-C50C-407E-A947-70E740481C1C}">
                <a14:useLocalDpi xmlns:a14="http://schemas.microsoft.com/office/drawing/2010/main" val="0"/>
              </a:ext>
            </a:extLst>
          </a:blip>
          <a:srcRect/>
          <a:stretch>
            <a:fillRect/>
          </a:stretch>
        </p:blipFill>
        <p:spPr bwMode="auto">
          <a:xfrm>
            <a:off x="6009468" y="2902647"/>
            <a:ext cx="5928360" cy="2959100"/>
          </a:xfrm>
          <a:prstGeom prst="rect">
            <a:avLst/>
          </a:prstGeom>
          <a:ln>
            <a:solidFill>
              <a:schemeClr val="tx1"/>
            </a:solidFill>
          </a:ln>
          <a:effectLst>
            <a:outerShdw blurRad="292100" dist="139700" dir="2700000" algn="tl" rotWithShape="0">
              <a:srgbClr val="333333">
                <a:alpha val="65000"/>
              </a:srgbClr>
            </a:outerShdw>
          </a:effectLst>
        </p:spPr>
      </p:pic>
      <p:grpSp>
        <p:nvGrpSpPr>
          <p:cNvPr id="6" name="Group 4"/>
          <p:cNvGrpSpPr/>
          <p:nvPr/>
        </p:nvGrpSpPr>
        <p:grpSpPr>
          <a:xfrm>
            <a:off x="6730784" y="1665949"/>
            <a:ext cx="4607275" cy="830998"/>
            <a:chOff x="6644955" y="1726548"/>
            <a:chExt cx="4607275" cy="830998"/>
          </a:xfrm>
        </p:grpSpPr>
        <p:sp>
          <p:nvSpPr>
            <p:cNvPr id="7" name="Rectangle 5"/>
            <p:cNvSpPr/>
            <p:nvPr/>
          </p:nvSpPr>
          <p:spPr>
            <a:xfrm flipH="1">
              <a:off x="6644955" y="1726548"/>
              <a:ext cx="45719" cy="830997"/>
            </a:xfrm>
            <a:prstGeom prst="rect">
              <a:avLst/>
            </a:prstGeom>
            <a:solidFill>
              <a:srgbClr val="FEAC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Light"/>
              </a:endParaRPr>
            </a:p>
          </p:txBody>
        </p:sp>
        <p:sp>
          <p:nvSpPr>
            <p:cNvPr id="8" name="TextBox 6"/>
            <p:cNvSpPr txBox="1"/>
            <p:nvPr/>
          </p:nvSpPr>
          <p:spPr>
            <a:xfrm>
              <a:off x="6664857" y="1726549"/>
              <a:ext cx="4587373" cy="830997"/>
            </a:xfrm>
            <a:prstGeom prst="rect">
              <a:avLst/>
            </a:prstGeom>
            <a:noFill/>
          </p:spPr>
          <p:txBody>
            <a:bodyPr wrap="square" rtlCol="0" anchor="t">
              <a:spAutoFit/>
            </a:bodyPr>
            <a:lstStyle/>
            <a:p>
              <a:pPr marL="0" marR="0" lvl="0" indent="0" algn="l" defTabSz="914367" eaLnBrk="1" fontAlgn="auto" latinLnBrk="0" hangingPunct="1">
                <a:lnSpc>
                  <a:spcPct val="100000"/>
                </a:lnSpc>
                <a:spcBef>
                  <a:spcPts val="0"/>
                </a:spcBef>
                <a:spcAft>
                  <a:spcPts val="0"/>
                </a:spcAft>
                <a:buClrTx/>
                <a:buSzTx/>
                <a:buFontTx/>
                <a:buNone/>
                <a:tabLst/>
                <a:defRPr/>
              </a:pPr>
              <a:r>
                <a:rPr kumimoji="0" lang="es-ES" sz="1600" b="0" i="0" u="none" strike="noStrike" kern="0" cap="none" spc="0" normalizeH="0" baseline="0" dirty="0">
                  <a:ln>
                    <a:noFill/>
                  </a:ln>
                  <a:solidFill>
                    <a:sysClr val="windowText" lastClr="000000"/>
                  </a:solidFill>
                  <a:effectLst/>
                  <a:uLnTx/>
                  <a:uFillTx/>
                  <a:latin typeface="Segoe UI Light"/>
                  <a:cs typeface="Segoe UI Light"/>
                </a:rPr>
                <a:t>Crear nuevos Planes, organizar</a:t>
              </a:r>
              <a:r>
                <a:rPr kumimoji="0" lang="es-ES" sz="1600" b="0" i="0" u="none" strike="noStrike" kern="0" cap="none" spc="0" normalizeH="0" dirty="0">
                  <a:ln>
                    <a:noFill/>
                  </a:ln>
                  <a:solidFill>
                    <a:sysClr val="windowText" lastClr="000000"/>
                  </a:solidFill>
                  <a:effectLst/>
                  <a:uLnTx/>
                  <a:uFillTx/>
                  <a:latin typeface="Segoe UI Light"/>
                  <a:cs typeface="Segoe UI Light"/>
                </a:rPr>
                <a:t> y asignar tareas, compartir archivos, hablar sobre el trabajo en progreso y visualizar el avance de las tareas</a:t>
              </a:r>
              <a:endParaRPr kumimoji="0" lang="es-ES" sz="1600" b="0" i="0" u="none" strike="noStrike" kern="0" cap="none" spc="0" normalizeH="0" baseline="0" dirty="0">
                <a:ln>
                  <a:noFill/>
                </a:ln>
                <a:solidFill>
                  <a:srgbClr val="FF0000"/>
                </a:solidFill>
                <a:effectLst/>
                <a:uLnTx/>
                <a:uFillTx/>
                <a:latin typeface="Segoe UI Light"/>
                <a:cs typeface="Segoe UI Light"/>
              </a:endParaRPr>
            </a:p>
          </p:txBody>
        </p:sp>
      </p:grpSp>
      <p:grpSp>
        <p:nvGrpSpPr>
          <p:cNvPr id="9" name="Group 7"/>
          <p:cNvGrpSpPr/>
          <p:nvPr/>
        </p:nvGrpSpPr>
        <p:grpSpPr>
          <a:xfrm>
            <a:off x="545164" y="4470686"/>
            <a:ext cx="5148368" cy="914400"/>
            <a:chOff x="68815" y="5632943"/>
            <a:chExt cx="5867765" cy="914400"/>
          </a:xfrm>
        </p:grpSpPr>
        <p:sp>
          <p:nvSpPr>
            <p:cNvPr id="10" name="Rectangle 8"/>
            <p:cNvSpPr/>
            <p:nvPr/>
          </p:nvSpPr>
          <p:spPr>
            <a:xfrm>
              <a:off x="5884471" y="5632943"/>
              <a:ext cx="52109" cy="914400"/>
            </a:xfrm>
            <a:prstGeom prst="rect">
              <a:avLst/>
            </a:prstGeom>
            <a:solidFill>
              <a:srgbClr val="FEAC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j-lt"/>
              </a:endParaRPr>
            </a:p>
          </p:txBody>
        </p:sp>
        <p:sp>
          <p:nvSpPr>
            <p:cNvPr id="11" name="TextBox 9"/>
            <p:cNvSpPr txBox="1"/>
            <p:nvPr/>
          </p:nvSpPr>
          <p:spPr>
            <a:xfrm>
              <a:off x="68815" y="5632943"/>
              <a:ext cx="5815656" cy="830997"/>
            </a:xfrm>
            <a:prstGeom prst="rect">
              <a:avLst/>
            </a:prstGeom>
            <a:noFill/>
          </p:spPr>
          <p:txBody>
            <a:bodyPr wrap="square" rtlCol="0" anchor="t">
              <a:spAutoFit/>
            </a:bodyPr>
            <a:lstStyle>
              <a:defPPr>
                <a:defRPr lang="en-US"/>
              </a:defPPr>
              <a:lvl1pPr defTabSz="914367">
                <a:defRPr sz="1400">
                  <a:cs typeface="Segoe UI" panose="020B0502040204020203" pitchFamily="34" charset="0"/>
                </a:defRPr>
              </a:lvl1p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s-ES" sz="1600" b="0" i="0" u="none" strike="noStrike" kern="0" cap="none" spc="0" normalizeH="0" baseline="0" dirty="0">
                  <a:ln>
                    <a:noFill/>
                  </a:ln>
                  <a:solidFill>
                    <a:sysClr val="windowText" lastClr="000000"/>
                  </a:solidFill>
                  <a:effectLst/>
                  <a:uLnTx/>
                  <a:uFillTx/>
                  <a:latin typeface="Segoe UI Light"/>
                  <a:cs typeface="Segoe UI Light"/>
                </a:rPr>
                <a:t>Completamente integrado con Grupos de Office</a:t>
              </a:r>
              <a:r>
                <a:rPr kumimoji="0" lang="es-ES" sz="1600" b="0" i="0" u="none" strike="noStrike" kern="0" cap="none" spc="0" normalizeH="0" dirty="0">
                  <a:ln>
                    <a:noFill/>
                  </a:ln>
                  <a:solidFill>
                    <a:sysClr val="windowText" lastClr="000000"/>
                  </a:solidFill>
                  <a:effectLst/>
                  <a:uLnTx/>
                  <a:uFillTx/>
                  <a:latin typeface="Segoe UI Light"/>
                  <a:cs typeface="Segoe UI Light"/>
                </a:rPr>
                <a:t> 365, de manera que las conversaciones de </a:t>
              </a:r>
              <a:r>
                <a:rPr kumimoji="0" lang="es-ES" sz="1600" b="0" i="0" u="none" strike="noStrike" kern="0" cap="none" spc="0" normalizeH="0" dirty="0" err="1">
                  <a:ln>
                    <a:noFill/>
                  </a:ln>
                  <a:solidFill>
                    <a:sysClr val="windowText" lastClr="000000"/>
                  </a:solidFill>
                  <a:effectLst/>
                  <a:uLnTx/>
                  <a:uFillTx/>
                  <a:latin typeface="Segoe UI Light"/>
                  <a:cs typeface="Segoe UI Light"/>
                </a:rPr>
                <a:t>Planner</a:t>
              </a:r>
              <a:r>
                <a:rPr kumimoji="0" lang="es-ES" sz="1600" b="0" i="0" u="none" strike="noStrike" kern="0" cap="none" spc="0" normalizeH="0" dirty="0">
                  <a:ln>
                    <a:noFill/>
                  </a:ln>
                  <a:solidFill>
                    <a:sysClr val="windowText" lastClr="000000"/>
                  </a:solidFill>
                  <a:effectLst/>
                  <a:uLnTx/>
                  <a:uFillTx/>
                  <a:latin typeface="Segoe UI Light"/>
                  <a:cs typeface="Segoe UI Light"/>
                </a:rPr>
                <a:t> están disponibles en Outlook 2016, OWA y las Apps de Grupos</a:t>
              </a:r>
              <a:endParaRPr kumimoji="0" lang="es-ES" sz="1600" b="0" i="0" u="none" strike="noStrike" kern="0" cap="none" spc="0" normalizeH="0" baseline="0" dirty="0">
                <a:ln>
                  <a:noFill/>
                </a:ln>
                <a:solidFill>
                  <a:sysClr val="windowText" lastClr="000000"/>
                </a:solidFill>
                <a:effectLst/>
                <a:uLnTx/>
                <a:uFillTx/>
                <a:latin typeface="Segoe UI Light"/>
                <a:cs typeface="Segoe UI Light"/>
              </a:endParaRPr>
            </a:p>
          </p:txBody>
        </p:sp>
      </p:grpSp>
    </p:spTree>
    <p:extLst>
      <p:ext uri="{BB962C8B-B14F-4D97-AF65-F5344CB8AC3E}">
        <p14:creationId xmlns:p14="http://schemas.microsoft.com/office/powerpoint/2010/main" val="2864884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Integración con Dynamics CRM Online</a:t>
            </a:r>
          </a:p>
        </p:txBody>
      </p:sp>
      <p:pic>
        <p:nvPicPr>
          <p:cNvPr id="4"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66" t="5928" r="874" b="3661"/>
          <a:stretch/>
        </p:blipFill>
        <p:spPr>
          <a:xfrm>
            <a:off x="108285" y="829599"/>
            <a:ext cx="5792652" cy="3840780"/>
          </a:xfrm>
          <a:prstGeom prst="rect">
            <a:avLst/>
          </a:prstGeom>
          <a:ln>
            <a:noFill/>
          </a:ln>
          <a:effectLst>
            <a:outerShdw blurRad="292100" dist="139700" dir="2700000" algn="tl" rotWithShape="0">
              <a:srgbClr val="333333">
                <a:alpha val="65000"/>
              </a:srgbClr>
            </a:outerShdw>
          </a:effectLst>
        </p:spPr>
      </p:pic>
      <p:pic>
        <p:nvPicPr>
          <p:cNvPr id="5" name="Picture 6"/>
          <p:cNvPicPr>
            <a:picLocks noChangeAspect="1"/>
          </p:cNvPicPr>
          <p:nvPr/>
        </p:nvPicPr>
        <p:blipFill rotWithShape="1">
          <a:blip r:embed="rId3">
            <a:extLst>
              <a:ext uri="{28A0092B-C50C-407E-A947-70E740481C1C}">
                <a14:useLocalDpi xmlns:a14="http://schemas.microsoft.com/office/drawing/2010/main" val="0"/>
              </a:ext>
            </a:extLst>
          </a:blip>
          <a:srcRect l="1058" t="6304" r="1259" b="3707"/>
          <a:stretch/>
        </p:blipFill>
        <p:spPr>
          <a:xfrm>
            <a:off x="6095206" y="2749989"/>
            <a:ext cx="6096000" cy="4038601"/>
          </a:xfrm>
          <a:prstGeom prst="rect">
            <a:avLst/>
          </a:prstGeom>
          <a:ln>
            <a:noFill/>
          </a:ln>
          <a:effectLst>
            <a:outerShdw blurRad="292100" dist="139700" dir="2700000" algn="tl" rotWithShape="0">
              <a:srgbClr val="333333">
                <a:alpha val="65000"/>
              </a:srgbClr>
            </a:outerShdw>
          </a:effectLst>
        </p:spPr>
      </p:pic>
      <p:grpSp>
        <p:nvGrpSpPr>
          <p:cNvPr id="6" name="Group 2"/>
          <p:cNvGrpSpPr/>
          <p:nvPr/>
        </p:nvGrpSpPr>
        <p:grpSpPr>
          <a:xfrm>
            <a:off x="6255286" y="1541921"/>
            <a:ext cx="3917578" cy="642645"/>
            <a:chOff x="6599237" y="1769343"/>
            <a:chExt cx="3917578" cy="642645"/>
          </a:xfrm>
        </p:grpSpPr>
        <p:sp>
          <p:nvSpPr>
            <p:cNvPr id="7" name="Rectangle 5"/>
            <p:cNvSpPr/>
            <p:nvPr/>
          </p:nvSpPr>
          <p:spPr>
            <a:xfrm>
              <a:off x="6599237" y="1769343"/>
              <a:ext cx="46800" cy="640080"/>
            </a:xfrm>
            <a:prstGeom prst="rect">
              <a:avLst/>
            </a:prstGeom>
            <a:solidFill>
              <a:srgbClr val="FEAC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Segoe UI Light"/>
              </a:endParaRPr>
            </a:p>
          </p:txBody>
        </p:sp>
        <p:sp>
          <p:nvSpPr>
            <p:cNvPr id="8" name="TextBox 6"/>
            <p:cNvSpPr txBox="1"/>
            <p:nvPr/>
          </p:nvSpPr>
          <p:spPr>
            <a:xfrm>
              <a:off x="6659563" y="1827213"/>
              <a:ext cx="3857252" cy="584775"/>
            </a:xfrm>
            <a:prstGeom prst="rect">
              <a:avLst/>
            </a:prstGeom>
            <a:noFill/>
          </p:spPr>
          <p:txBody>
            <a:bodyPr wrap="square" rtlCol="0" anchor="t">
              <a:spAutoFit/>
            </a:bodyPr>
            <a:lstStyle/>
            <a:p>
              <a:pPr algn="l" defTabSz="914367"/>
              <a:r>
                <a:rPr lang="es-ES" sz="1600" dirty="0">
                  <a:latin typeface="Segoe UI Light"/>
                  <a:cs typeface="Segoe UI Light"/>
                </a:rPr>
                <a:t>Crear Grupos para oportunidades, casos, cuentas y otras entidades del CRM</a:t>
              </a:r>
              <a:endParaRPr lang="es-ES" sz="1600" dirty="0">
                <a:solidFill>
                  <a:srgbClr val="FF0000"/>
                </a:solidFill>
                <a:latin typeface="Segoe UI Light"/>
                <a:cs typeface="Segoe UI Light"/>
              </a:endParaRPr>
            </a:p>
          </p:txBody>
        </p:sp>
      </p:grpSp>
      <p:sp>
        <p:nvSpPr>
          <p:cNvPr id="9" name="Rectangle 7"/>
          <p:cNvSpPr/>
          <p:nvPr/>
        </p:nvSpPr>
        <p:spPr>
          <a:xfrm>
            <a:off x="5718478" y="5271376"/>
            <a:ext cx="46800" cy="914400"/>
          </a:xfrm>
          <a:prstGeom prst="rect">
            <a:avLst/>
          </a:prstGeom>
          <a:solidFill>
            <a:srgbClr val="FEAC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Segoe UI Light"/>
            </a:endParaRPr>
          </a:p>
        </p:txBody>
      </p:sp>
      <p:sp>
        <p:nvSpPr>
          <p:cNvPr id="10" name="TextBox 8"/>
          <p:cNvSpPr txBox="1"/>
          <p:nvPr/>
        </p:nvSpPr>
        <p:spPr>
          <a:xfrm>
            <a:off x="2819811" y="5354779"/>
            <a:ext cx="2850173" cy="830997"/>
          </a:xfrm>
          <a:prstGeom prst="rect">
            <a:avLst/>
          </a:prstGeom>
          <a:noFill/>
        </p:spPr>
        <p:txBody>
          <a:bodyPr wrap="square" rtlCol="0" anchor="t">
            <a:spAutoFit/>
          </a:bodyPr>
          <a:lstStyle/>
          <a:p>
            <a:pPr algn="r" defTabSz="914367"/>
            <a:r>
              <a:rPr lang="es-ES" sz="1600" dirty="0">
                <a:latin typeface="Segoe UI Light"/>
                <a:cs typeface="Segoe UI Light"/>
              </a:rPr>
              <a:t>La Experiencia de Grupos está completamente integrada en Dynamics CRM Online</a:t>
            </a:r>
          </a:p>
        </p:txBody>
      </p:sp>
    </p:spTree>
    <p:extLst>
      <p:ext uri="{BB962C8B-B14F-4D97-AF65-F5344CB8AC3E}">
        <p14:creationId xmlns:p14="http://schemas.microsoft.com/office/powerpoint/2010/main" val="4179662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1"/>
          <p:cNvSpPr>
            <a:spLocks noGrp="1"/>
          </p:cNvSpPr>
          <p:nvPr>
            <p:ph type="pic" sz="quarter" idx="14"/>
          </p:nvPr>
        </p:nvSpPr>
        <p:spPr/>
      </p:sp>
      <p:sp>
        <p:nvSpPr>
          <p:cNvPr id="3" name="Marcador de texto 2"/>
          <p:cNvSpPr>
            <a:spLocks noGrp="1"/>
          </p:cNvSpPr>
          <p:nvPr>
            <p:ph type="body" idx="1"/>
          </p:nvPr>
        </p:nvSpPr>
        <p:spPr/>
        <p:txBody>
          <a:bodyPr/>
          <a:lstStyle/>
          <a:p>
            <a:r>
              <a:rPr lang="en-US" b="1" dirty="0"/>
              <a:t>Demo –  </a:t>
            </a:r>
            <a:r>
              <a:rPr lang="en-US" b="1" dirty="0" err="1"/>
              <a:t>Grupos</a:t>
            </a:r>
            <a:r>
              <a:rPr lang="en-US" b="1" dirty="0"/>
              <a:t> de Office 365 y </a:t>
            </a:r>
            <a:r>
              <a:rPr lang="en-US" b="1" dirty="0" err="1"/>
              <a:t>Otras</a:t>
            </a:r>
            <a:r>
              <a:rPr lang="en-US" b="1" dirty="0"/>
              <a:t> </a:t>
            </a:r>
            <a:r>
              <a:rPr lang="en-US" b="1" dirty="0" err="1"/>
              <a:t>Plataformas</a:t>
            </a:r>
            <a:endParaRPr lang="en-US" b="1" dirty="0"/>
          </a:p>
        </p:txBody>
      </p:sp>
      <p:sp>
        <p:nvSpPr>
          <p:cNvPr id="4" name="Marcador de contenido 3"/>
          <p:cNvSpPr>
            <a:spLocks noGrp="1"/>
          </p:cNvSpPr>
          <p:nvPr>
            <p:ph sz="quarter" idx="13"/>
          </p:nvPr>
        </p:nvSpPr>
        <p:spPr/>
        <p:txBody>
          <a:bodyPr/>
          <a:lstStyle/>
          <a:p>
            <a:endParaRPr lang="en-US"/>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930" y="2867332"/>
            <a:ext cx="3198049" cy="3121540"/>
          </a:xfrm>
          <a:prstGeom prst="rect">
            <a:avLst/>
          </a:prstGeom>
        </p:spPr>
      </p:pic>
      <p:pic>
        <p:nvPicPr>
          <p:cNvPr id="8" name="Imagen 7"/>
          <p:cNvPicPr>
            <a:picLocks noChangeAspect="1"/>
          </p:cNvPicPr>
          <p:nvPr/>
        </p:nvPicPr>
        <p:blipFill rotWithShape="1">
          <a:blip r:embed="rId3" cstate="print">
            <a:extLst>
              <a:ext uri="{28A0092B-C50C-407E-A947-70E740481C1C}">
                <a14:useLocalDpi xmlns:a14="http://schemas.microsoft.com/office/drawing/2010/main" val="0"/>
              </a:ext>
            </a:extLst>
          </a:blip>
          <a:srcRect l="13564" t="3110" r="37212" b="1863"/>
          <a:stretch/>
        </p:blipFill>
        <p:spPr>
          <a:xfrm>
            <a:off x="7044023" y="596737"/>
            <a:ext cx="5147977" cy="5137822"/>
          </a:xfrm>
          <a:prstGeom prst="rect">
            <a:avLst/>
          </a:prstGeom>
        </p:spPr>
      </p:pic>
    </p:spTree>
    <p:extLst>
      <p:ext uri="{BB962C8B-B14F-4D97-AF65-F5344CB8AC3E}">
        <p14:creationId xmlns:p14="http://schemas.microsoft.com/office/powerpoint/2010/main" val="2964836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Administración de Grupos</a:t>
            </a:r>
          </a:p>
        </p:txBody>
      </p:sp>
      <p:sp>
        <p:nvSpPr>
          <p:cNvPr id="3" name="Marcador de texto 2"/>
          <p:cNvSpPr>
            <a:spLocks noGrp="1"/>
          </p:cNvSpPr>
          <p:nvPr>
            <p:ph type="body" sz="quarter" idx="10"/>
          </p:nvPr>
        </p:nvSpPr>
        <p:spPr>
          <a:xfrm>
            <a:off x="519249" y="1447799"/>
            <a:ext cx="5575957" cy="2043636"/>
          </a:xfrm>
        </p:spPr>
        <p:txBody>
          <a:bodyPr/>
          <a:lstStyle/>
          <a:p>
            <a:pPr algn="just"/>
            <a:r>
              <a:rPr lang="es-ES" dirty="0"/>
              <a:t>A través de la UI:</a:t>
            </a:r>
          </a:p>
          <a:p>
            <a:pPr lvl="1" algn="just"/>
            <a:r>
              <a:rPr lang="es-ES" dirty="0"/>
              <a:t>Centro de </a:t>
            </a:r>
            <a:r>
              <a:rPr lang="es-ES" dirty="0" err="1"/>
              <a:t>Admin</a:t>
            </a:r>
            <a:r>
              <a:rPr lang="es-ES" dirty="0"/>
              <a:t>. de O365 (no EAC)</a:t>
            </a:r>
          </a:p>
          <a:p>
            <a:pPr lvl="1" algn="just"/>
            <a:r>
              <a:rPr lang="es-ES" dirty="0"/>
              <a:t>Portal de </a:t>
            </a:r>
            <a:r>
              <a:rPr lang="es-ES" dirty="0" err="1"/>
              <a:t>Admin</a:t>
            </a:r>
            <a:r>
              <a:rPr lang="es-ES" dirty="0"/>
              <a:t>. de AAD / Panel de acceso de AAD</a:t>
            </a:r>
          </a:p>
          <a:p>
            <a:pPr algn="just"/>
            <a:endParaRPr lang="es-ES" dirty="0"/>
          </a:p>
          <a:p>
            <a:pPr algn="just"/>
            <a:r>
              <a:rPr lang="es-ES" dirty="0" err="1"/>
              <a:t>PowerShell</a:t>
            </a:r>
            <a:r>
              <a:rPr lang="es-ES" dirty="0"/>
              <a:t> + DEV</a:t>
            </a:r>
          </a:p>
          <a:p>
            <a:pPr lvl="1" algn="just"/>
            <a:r>
              <a:rPr lang="es-ES" dirty="0" err="1"/>
              <a:t>Cmdlets</a:t>
            </a:r>
            <a:r>
              <a:rPr lang="es-ES" dirty="0"/>
              <a:t> para operaciones CRUD:</a:t>
            </a:r>
          </a:p>
          <a:p>
            <a:pPr lvl="2" algn="just"/>
            <a:r>
              <a:rPr lang="es-ES" dirty="0"/>
              <a:t>*-</a:t>
            </a:r>
            <a:r>
              <a:rPr lang="es-ES" dirty="0" err="1"/>
              <a:t>UnifiedGroup</a:t>
            </a:r>
            <a:r>
              <a:rPr lang="es-ES" dirty="0"/>
              <a:t> para administrar Grupos</a:t>
            </a:r>
          </a:p>
          <a:p>
            <a:pPr lvl="2" algn="just"/>
            <a:r>
              <a:rPr lang="es-ES" dirty="0"/>
              <a:t>*-</a:t>
            </a:r>
            <a:r>
              <a:rPr lang="es-ES" dirty="0" err="1"/>
              <a:t>UnifiedGroupLinks</a:t>
            </a:r>
            <a:r>
              <a:rPr lang="es-ES" dirty="0"/>
              <a:t> para administrar propietarios, miembros, suscriptores</a:t>
            </a:r>
          </a:p>
          <a:p>
            <a:pPr lvl="1" algn="just"/>
            <a:r>
              <a:rPr lang="es-ES" dirty="0"/>
              <a:t>API REST</a:t>
            </a:r>
          </a:p>
          <a:p>
            <a:pPr algn="just"/>
            <a:endParaRPr lang="es-ES" dirty="0"/>
          </a:p>
        </p:txBody>
      </p:sp>
      <p:pic>
        <p:nvPicPr>
          <p:cNvPr id="45" name="Picture 5"/>
          <p:cNvPicPr>
            <a:picLocks noChangeAspect="1"/>
          </p:cNvPicPr>
          <p:nvPr/>
        </p:nvPicPr>
        <p:blipFill>
          <a:blip r:embed="rId2"/>
          <a:stretch>
            <a:fillRect/>
          </a:stretch>
        </p:blipFill>
        <p:spPr>
          <a:xfrm>
            <a:off x="6240754" y="1447798"/>
            <a:ext cx="5951246" cy="3628439"/>
          </a:xfrm>
          <a:prstGeom prst="rect">
            <a:avLst/>
          </a:prstGeom>
          <a:ln>
            <a:noFill/>
          </a:ln>
          <a:effectLst>
            <a:outerShdw blurRad="292100" dist="139700" dir="2700000" algn="tl" rotWithShape="0">
              <a:srgbClr val="333333">
                <a:alpha val="65000"/>
              </a:srgbClr>
            </a:outerShdw>
          </a:effectLst>
        </p:spPr>
      </p:pic>
      <p:pic>
        <p:nvPicPr>
          <p:cNvPr id="46" name="Picture 8"/>
          <p:cNvPicPr>
            <a:picLocks noChangeAspect="1"/>
          </p:cNvPicPr>
          <p:nvPr/>
        </p:nvPicPr>
        <p:blipFill rotWithShape="1">
          <a:blip r:embed="rId3"/>
          <a:srcRect l="943" r="1" b="7551"/>
          <a:stretch/>
        </p:blipFill>
        <p:spPr>
          <a:xfrm>
            <a:off x="1256416" y="4922678"/>
            <a:ext cx="4838790" cy="17753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895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Administración de Grupos</a:t>
            </a:r>
          </a:p>
        </p:txBody>
      </p:sp>
      <p:sp>
        <p:nvSpPr>
          <p:cNvPr id="3" name="Marcador de texto 2"/>
          <p:cNvSpPr>
            <a:spLocks noGrp="1"/>
          </p:cNvSpPr>
          <p:nvPr>
            <p:ph type="body" sz="quarter" idx="10"/>
          </p:nvPr>
        </p:nvSpPr>
        <p:spPr/>
        <p:txBody>
          <a:bodyPr/>
          <a:lstStyle/>
          <a:p>
            <a:r>
              <a:rPr lang="es-ES" dirty="0"/>
              <a:t>Desde el Centro de Administración clásico vs. Nuevo Centro de Administración:</a:t>
            </a:r>
          </a:p>
        </p:txBody>
      </p:sp>
      <p:pic>
        <p:nvPicPr>
          <p:cNvPr id="5" name="Imagen 4"/>
          <p:cNvPicPr>
            <a:picLocks noChangeAspect="1"/>
          </p:cNvPicPr>
          <p:nvPr/>
        </p:nvPicPr>
        <p:blipFill>
          <a:blip r:embed="rId2"/>
          <a:stretch>
            <a:fillRect/>
          </a:stretch>
        </p:blipFill>
        <p:spPr>
          <a:xfrm>
            <a:off x="104941" y="2317315"/>
            <a:ext cx="9188509" cy="4453003"/>
          </a:xfrm>
          <a:prstGeom prst="rect">
            <a:avLst/>
          </a:prstGeom>
        </p:spPr>
      </p:pic>
      <p:pic>
        <p:nvPicPr>
          <p:cNvPr id="6" name="Imagen 5"/>
          <p:cNvPicPr>
            <a:picLocks noChangeAspect="1"/>
          </p:cNvPicPr>
          <p:nvPr/>
        </p:nvPicPr>
        <p:blipFill>
          <a:blip r:embed="rId3"/>
          <a:stretch>
            <a:fillRect/>
          </a:stretch>
        </p:blipFill>
        <p:spPr>
          <a:xfrm>
            <a:off x="5222538" y="2040504"/>
            <a:ext cx="6969462" cy="4640893"/>
          </a:xfrm>
          <a:prstGeom prst="rect">
            <a:avLst/>
          </a:prstGeom>
        </p:spPr>
      </p:pic>
    </p:spTree>
    <p:extLst>
      <p:ext uri="{BB962C8B-B14F-4D97-AF65-F5344CB8AC3E}">
        <p14:creationId xmlns:p14="http://schemas.microsoft.com/office/powerpoint/2010/main" val="259293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Políticas para Grupos</a:t>
            </a:r>
          </a:p>
        </p:txBody>
      </p:sp>
      <p:sp>
        <p:nvSpPr>
          <p:cNvPr id="3" name="Marcador de texto 2"/>
          <p:cNvSpPr>
            <a:spLocks noGrp="1"/>
          </p:cNvSpPr>
          <p:nvPr>
            <p:ph type="body" sz="quarter" idx="10"/>
          </p:nvPr>
        </p:nvSpPr>
        <p:spPr/>
        <p:txBody>
          <a:bodyPr/>
          <a:lstStyle/>
          <a:p>
            <a:r>
              <a:rPr lang="es-ES" dirty="0"/>
              <a:t>Convenciones en nombres:</a:t>
            </a:r>
          </a:p>
          <a:p>
            <a:pPr lvl="1"/>
            <a:r>
              <a:rPr lang="es-ES" dirty="0"/>
              <a:t>Mostrar política al crear / cambiar un Grupo</a:t>
            </a:r>
          </a:p>
          <a:p>
            <a:pPr lvl="1"/>
            <a:r>
              <a:rPr lang="es-ES" dirty="0"/>
              <a:t>Lista de palabras bloqueadas, pre-/post-</a:t>
            </a:r>
            <a:r>
              <a:rPr lang="es-ES" dirty="0" err="1"/>
              <a:t>fix</a:t>
            </a:r>
            <a:r>
              <a:rPr lang="es-ES" dirty="0"/>
              <a:t> en base a atributos de ADD</a:t>
            </a:r>
          </a:p>
          <a:p>
            <a:pPr lvl="1"/>
            <a:r>
              <a:rPr lang="es-ES" dirty="0"/>
              <a:t>Misma política que para Grupos y Listas de Distribución</a:t>
            </a:r>
          </a:p>
          <a:p>
            <a:pPr lvl="1"/>
            <a:r>
              <a:rPr lang="es-ES" dirty="0"/>
              <a:t>Sobre-escribible por Administradores</a:t>
            </a:r>
          </a:p>
        </p:txBody>
      </p:sp>
      <p:pic>
        <p:nvPicPr>
          <p:cNvPr id="4" name="Picture 3"/>
          <p:cNvPicPr>
            <a:picLocks noChangeAspect="1"/>
          </p:cNvPicPr>
          <p:nvPr/>
        </p:nvPicPr>
        <p:blipFill>
          <a:blip r:embed="rId2"/>
          <a:stretch>
            <a:fillRect/>
          </a:stretch>
        </p:blipFill>
        <p:spPr>
          <a:xfrm>
            <a:off x="326132" y="3231004"/>
            <a:ext cx="5473420" cy="2933528"/>
          </a:xfrm>
          <a:prstGeom prst="rect">
            <a:avLst/>
          </a:prstGeom>
          <a:ln>
            <a:solidFill>
              <a:schemeClr val="bg2">
                <a:lumMod val="75000"/>
              </a:schemeClr>
            </a:solidFill>
          </a:ln>
          <a:effectLst/>
        </p:spPr>
      </p:pic>
      <p:pic>
        <p:nvPicPr>
          <p:cNvPr id="5" name="Picture 4"/>
          <p:cNvPicPr>
            <a:picLocks noChangeAspect="1"/>
          </p:cNvPicPr>
          <p:nvPr/>
        </p:nvPicPr>
        <p:blipFill rotWithShape="1">
          <a:blip r:embed="rId3"/>
          <a:srcRect b="26913"/>
          <a:stretch/>
        </p:blipFill>
        <p:spPr>
          <a:xfrm>
            <a:off x="6496917" y="2824172"/>
            <a:ext cx="5367364" cy="2277126"/>
          </a:xfrm>
          <a:prstGeom prst="rect">
            <a:avLst/>
          </a:prstGeom>
          <a:ln>
            <a:solidFill>
              <a:schemeClr val="bg2">
                <a:lumMod val="75000"/>
              </a:schemeClr>
            </a:solidFill>
          </a:ln>
          <a:effectLst/>
        </p:spPr>
      </p:pic>
      <p:pic>
        <p:nvPicPr>
          <p:cNvPr id="6" name="Picture 5"/>
          <p:cNvPicPr>
            <a:picLocks noChangeAspect="1"/>
          </p:cNvPicPr>
          <p:nvPr/>
        </p:nvPicPr>
        <p:blipFill rotWithShape="1">
          <a:blip r:embed="rId4"/>
          <a:srcRect l="7094" t="23882" r="7358" b="12465"/>
          <a:stretch/>
        </p:blipFill>
        <p:spPr>
          <a:xfrm>
            <a:off x="7586609" y="5219012"/>
            <a:ext cx="3960440" cy="1507464"/>
          </a:xfrm>
          <a:prstGeom prst="rect">
            <a:avLst/>
          </a:prstGeom>
          <a:ln>
            <a:solidFill>
              <a:schemeClr val="bg2">
                <a:lumMod val="75000"/>
              </a:schemeClr>
            </a:solidFill>
          </a:ln>
          <a:effectLst/>
        </p:spPr>
      </p:pic>
    </p:spTree>
    <p:extLst>
      <p:ext uri="{BB962C8B-B14F-4D97-AF65-F5344CB8AC3E}">
        <p14:creationId xmlns:p14="http://schemas.microsoft.com/office/powerpoint/2010/main" val="3066167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Juan Carlos González </a:t>
            </a:r>
          </a:p>
        </p:txBody>
      </p:sp>
      <p:sp>
        <p:nvSpPr>
          <p:cNvPr id="3" name="Marcador de texto 2"/>
          <p:cNvSpPr>
            <a:spLocks noGrp="1"/>
          </p:cNvSpPr>
          <p:nvPr>
            <p:ph type="body" sz="quarter" idx="12"/>
          </p:nvPr>
        </p:nvSpPr>
        <p:spPr/>
        <p:txBody>
          <a:bodyPr/>
          <a:lstStyle/>
          <a:p>
            <a:r>
              <a:rPr lang="en-US" dirty="0"/>
              <a:t>Office Servers &amp; Services MVP</a:t>
            </a:r>
          </a:p>
        </p:txBody>
      </p:sp>
      <p:sp>
        <p:nvSpPr>
          <p:cNvPr id="4" name="Marcador de texto 3"/>
          <p:cNvSpPr>
            <a:spLocks noGrp="1"/>
          </p:cNvSpPr>
          <p:nvPr>
            <p:ph type="body" sz="quarter" idx="13"/>
          </p:nvPr>
        </p:nvSpPr>
        <p:spPr/>
        <p:txBody>
          <a:bodyPr/>
          <a:lstStyle/>
          <a:p>
            <a:r>
              <a:rPr lang="en-US" dirty="0"/>
              <a:t>MVP CLUSTER</a:t>
            </a:r>
          </a:p>
        </p:txBody>
      </p:sp>
      <p:sp>
        <p:nvSpPr>
          <p:cNvPr id="5" name="Marcador de texto 4"/>
          <p:cNvSpPr>
            <a:spLocks noGrp="1"/>
          </p:cNvSpPr>
          <p:nvPr>
            <p:ph type="body" sz="quarter" idx="14"/>
          </p:nvPr>
        </p:nvSpPr>
        <p:spPr/>
        <p:txBody>
          <a:bodyPr/>
          <a:lstStyle/>
          <a:p>
            <a:r>
              <a:rPr lang="en-US" dirty="0">
                <a:hlinkClick r:id="rId2"/>
              </a:rPr>
              <a:t>https://jcgonzalezmartin.wordpress.com/</a:t>
            </a:r>
            <a:r>
              <a:rPr lang="en-US" dirty="0"/>
              <a:t> </a:t>
            </a:r>
          </a:p>
        </p:txBody>
      </p:sp>
      <p:sp>
        <p:nvSpPr>
          <p:cNvPr id="6" name="Marcador de texto 5"/>
          <p:cNvSpPr>
            <a:spLocks noGrp="1"/>
          </p:cNvSpPr>
          <p:nvPr>
            <p:ph type="body" sz="quarter" idx="15"/>
          </p:nvPr>
        </p:nvSpPr>
        <p:spPr>
          <a:xfrm>
            <a:off x="1301231" y="3998376"/>
            <a:ext cx="8347504" cy="538648"/>
          </a:xfrm>
        </p:spPr>
        <p:txBody>
          <a:bodyPr/>
          <a:lstStyle/>
          <a:p>
            <a:r>
              <a:rPr lang="en-US" b="1" dirty="0"/>
              <a:t>jcgm1978</a:t>
            </a:r>
          </a:p>
        </p:txBody>
      </p:sp>
      <p:pic>
        <p:nvPicPr>
          <p:cNvPr id="9" name="Marcador de posición de imagen 8"/>
          <p:cNvPicPr>
            <a:picLocks noGrp="1" noChangeAspect="1"/>
          </p:cNvPicPr>
          <p:nvPr>
            <p:ph type="pic" sz="quarter" idx="16"/>
          </p:nvPr>
        </p:nvPicPr>
        <p:blipFill>
          <a:blip r:embed="rId3"/>
          <a:srcRect t="1316" b="1316"/>
          <a:stretch>
            <a:fillRect/>
          </a:stretch>
        </p:blipFill>
        <p:spPr/>
      </p:pic>
      <p:sp>
        <p:nvSpPr>
          <p:cNvPr id="8" name="Marcador de texto 7"/>
          <p:cNvSpPr>
            <a:spLocks noGrp="1"/>
          </p:cNvSpPr>
          <p:nvPr>
            <p:ph type="body" sz="quarter" idx="17"/>
          </p:nvPr>
        </p:nvSpPr>
        <p:spPr>
          <a:xfrm>
            <a:off x="1301231" y="4528745"/>
            <a:ext cx="8347504" cy="668214"/>
          </a:xfrm>
        </p:spPr>
        <p:txBody>
          <a:bodyPr/>
          <a:lstStyle/>
          <a:p>
            <a:r>
              <a:rPr lang="es-ES" b="1" dirty="0">
                <a:solidFill>
                  <a:schemeClr val="tx1"/>
                </a:solidFill>
              </a:rPr>
              <a:t>Acerca de mí: </a:t>
            </a:r>
            <a:r>
              <a:rPr lang="es-ES" dirty="0">
                <a:hlinkClick r:id="rId4"/>
              </a:rPr>
              <a:t>https://nl.linkedin.com/in/juagon</a:t>
            </a:r>
            <a:r>
              <a:rPr lang="es-ES" dirty="0"/>
              <a:t>  </a:t>
            </a:r>
            <a:endParaRPr lang="en-US" dirty="0"/>
          </a:p>
        </p:txBody>
      </p:sp>
      <p:pic>
        <p:nvPicPr>
          <p:cNvPr id="11" name="Imagen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87830" y="3615484"/>
            <a:ext cx="931757" cy="1475282"/>
          </a:xfrm>
          <a:prstGeom prst="rect">
            <a:avLst/>
          </a:prstGeom>
        </p:spPr>
      </p:pic>
      <p:pic>
        <p:nvPicPr>
          <p:cNvPr id="12" name="Picture 4" descr="C:\Users\Jgutierrez\Desktop\1373509518_linkedin.png"/>
          <p:cNvPicPr>
            <a:picLocks noChangeAspect="1" noChangeArrowheads="1"/>
          </p:cNvPicPr>
          <p:nvPr/>
        </p:nvPicPr>
        <p:blipFill>
          <a:blip r:embed="rId6" cstate="print"/>
          <a:srcRect/>
          <a:stretch>
            <a:fillRect/>
          </a:stretch>
        </p:blipFill>
        <p:spPr bwMode="auto">
          <a:xfrm>
            <a:off x="793869" y="4685692"/>
            <a:ext cx="405074" cy="405074"/>
          </a:xfrm>
          <a:prstGeom prst="rect">
            <a:avLst/>
          </a:prstGeom>
          <a:noFill/>
        </p:spPr>
      </p:pic>
      <p:pic>
        <p:nvPicPr>
          <p:cNvPr id="13" name="250 MVP.png"/>
          <p:cNvPicPr/>
          <p:nvPr/>
        </p:nvPicPr>
        <p:blipFill>
          <a:blip r:embed="rId7" cstate="screen">
            <a:extLst>
              <a:ext uri="{28A0092B-C50C-407E-A947-70E740481C1C}">
                <a14:useLocalDpi xmlns:a14="http://schemas.microsoft.com/office/drawing/2010/main"/>
              </a:ext>
            </a:extLst>
          </a:blip>
          <a:stretch>
            <a:fillRect/>
          </a:stretch>
        </p:blipFill>
        <p:spPr>
          <a:xfrm>
            <a:off x="8232812" y="3701992"/>
            <a:ext cx="1222584" cy="1222584"/>
          </a:xfrm>
          <a:prstGeom prst="rect">
            <a:avLst/>
          </a:prstGeom>
          <a:ln w="12700">
            <a:miter lim="400000"/>
          </a:ln>
        </p:spPr>
      </p:pic>
    </p:spTree>
    <p:extLst>
      <p:ext uri="{BB962C8B-B14F-4D97-AF65-F5344CB8AC3E}">
        <p14:creationId xmlns:p14="http://schemas.microsoft.com/office/powerpoint/2010/main" val="204280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Políticas para Grupos</a:t>
            </a:r>
          </a:p>
        </p:txBody>
      </p:sp>
      <p:sp>
        <p:nvSpPr>
          <p:cNvPr id="3" name="Marcador de texto 2"/>
          <p:cNvSpPr>
            <a:spLocks noGrp="1"/>
          </p:cNvSpPr>
          <p:nvPr>
            <p:ph type="body" sz="quarter" idx="10"/>
          </p:nvPr>
        </p:nvSpPr>
        <p:spPr/>
        <p:txBody>
          <a:bodyPr/>
          <a:lstStyle/>
          <a:p>
            <a:r>
              <a:rPr lang="es-ES" dirty="0"/>
              <a:t>Permisos para crear Grupos</a:t>
            </a:r>
          </a:p>
          <a:p>
            <a:pPr lvl="1"/>
            <a:r>
              <a:rPr lang="es-ES" dirty="0"/>
              <a:t>Permiten controlar la creación de Grupos en OWA / Outlook para todos / algunos usuarios mediante la correspondiente política</a:t>
            </a:r>
          </a:p>
          <a:p>
            <a:pPr lvl="1"/>
            <a:r>
              <a:rPr lang="es-ES" dirty="0"/>
              <a:t>No impide que los usuarios puedan crear Grupos</a:t>
            </a:r>
          </a:p>
          <a:p>
            <a:pPr lvl="1"/>
            <a:r>
              <a:rPr lang="es-ES" dirty="0"/>
              <a:t>Los Administradores pueden seguir creando Grupos</a:t>
            </a:r>
          </a:p>
          <a:p>
            <a:pPr lvl="1"/>
            <a:r>
              <a:rPr lang="es-ES" dirty="0"/>
              <a:t>+ Info.: https://support.office.com/en-US/Article/Disable-Group-creation-cf0889c0-b287-4f45-bce7-42e30963f1f3</a:t>
            </a:r>
          </a:p>
        </p:txBody>
      </p:sp>
      <p:sp>
        <p:nvSpPr>
          <p:cNvPr id="5" name="Rectángulo 4"/>
          <p:cNvSpPr/>
          <p:nvPr/>
        </p:nvSpPr>
        <p:spPr>
          <a:xfrm>
            <a:off x="653715" y="3854451"/>
            <a:ext cx="11149265" cy="1754326"/>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en-US" kern="0" dirty="0">
                <a:solidFill>
                  <a:sysClr val="windowText" lastClr="000000"/>
                </a:solidFill>
                <a:latin typeface="Consolas" panose="020B0609020204030204" pitchFamily="49" charset="0"/>
                <a:cs typeface="Consolas" panose="020B0609020204030204" pitchFamily="49" charset="0"/>
                <a:sym typeface="Helvetica Light"/>
              </a:rPr>
              <a:t>#Default OWA Policy</a:t>
            </a:r>
          </a:p>
          <a:p>
            <a:r>
              <a:rPr lang="en-US" kern="0" dirty="0">
                <a:solidFill>
                  <a:sysClr val="windowText" lastClr="000000"/>
                </a:solidFill>
                <a:latin typeface="Consolas" panose="020B0609020204030204" pitchFamily="49" charset="0"/>
                <a:cs typeface="Consolas" panose="020B0609020204030204" pitchFamily="49" charset="0"/>
                <a:sym typeface="Helvetica Light"/>
              </a:rPr>
              <a:t>Set-</a:t>
            </a:r>
            <a:r>
              <a:rPr lang="en-US" kern="0" dirty="0" err="1">
                <a:solidFill>
                  <a:sysClr val="windowText" lastClr="000000"/>
                </a:solidFill>
                <a:latin typeface="Consolas" panose="020B0609020204030204" pitchFamily="49" charset="0"/>
                <a:cs typeface="Consolas" panose="020B0609020204030204" pitchFamily="49" charset="0"/>
                <a:sym typeface="Helvetica Light"/>
              </a:rPr>
              <a:t>OwaMailboxPolicy</a:t>
            </a:r>
            <a:r>
              <a:rPr lang="en-US" kern="0" dirty="0">
                <a:solidFill>
                  <a:sysClr val="windowText" lastClr="000000"/>
                </a:solidFill>
                <a:latin typeface="Consolas" panose="020B0609020204030204" pitchFamily="49" charset="0"/>
                <a:cs typeface="Consolas" panose="020B0609020204030204" pitchFamily="49" charset="0"/>
                <a:sym typeface="Helvetica Light"/>
              </a:rPr>
              <a:t> –Identity “</a:t>
            </a:r>
            <a:r>
              <a:rPr lang="es-ES" dirty="0" err="1">
                <a:solidFill>
                  <a:srgbClr val="000000"/>
                </a:solidFill>
                <a:latin typeface="Consolas" panose="020B0609020204030204" pitchFamily="49" charset="0"/>
              </a:rPr>
              <a:t>OWAMailboxPolicy</a:t>
            </a:r>
            <a:r>
              <a:rPr lang="es-ES" dirty="0">
                <a:solidFill>
                  <a:srgbClr val="000000"/>
                </a:solidFill>
                <a:latin typeface="Consolas" panose="020B0609020204030204" pitchFamily="49" charset="0"/>
              </a:rPr>
              <a:t>-Default</a:t>
            </a:r>
            <a:r>
              <a:rPr lang="en-US" kern="0" dirty="0">
                <a:solidFill>
                  <a:sysClr val="windowText" lastClr="000000"/>
                </a:solidFill>
                <a:latin typeface="Consolas" panose="020B0609020204030204" pitchFamily="49" charset="0"/>
                <a:cs typeface="Consolas" panose="020B0609020204030204" pitchFamily="49" charset="0"/>
                <a:sym typeface="Helvetica Light"/>
              </a:rPr>
              <a:t>” –</a:t>
            </a:r>
            <a:r>
              <a:rPr lang="en-US" kern="0" dirty="0" err="1">
                <a:solidFill>
                  <a:sysClr val="windowText" lastClr="000000"/>
                </a:solidFill>
                <a:latin typeface="Consolas" panose="020B0609020204030204" pitchFamily="49" charset="0"/>
                <a:cs typeface="Consolas" panose="020B0609020204030204" pitchFamily="49" charset="0"/>
                <a:sym typeface="Helvetica Light"/>
              </a:rPr>
              <a:t>GroupCreationEnabled</a:t>
            </a:r>
            <a:r>
              <a:rPr lang="en-US" kern="0" dirty="0">
                <a:solidFill>
                  <a:sysClr val="windowText" lastClr="000000"/>
                </a:solidFill>
                <a:latin typeface="Consolas" panose="020B0609020204030204" pitchFamily="49" charset="0"/>
                <a:cs typeface="Consolas" panose="020B0609020204030204" pitchFamily="49" charset="0"/>
                <a:sym typeface="Helvetica Light"/>
              </a:rPr>
              <a:t> $false</a:t>
            </a:r>
          </a:p>
          <a:p>
            <a:pPr lvl="0" defTabSz="584200"/>
            <a:r>
              <a:rPr lang="en-US" kern="0" dirty="0">
                <a:solidFill>
                  <a:sysClr val="windowText" lastClr="000000"/>
                </a:solidFill>
                <a:latin typeface="Consolas" panose="020B0609020204030204" pitchFamily="49" charset="0"/>
                <a:cs typeface="Consolas" panose="020B0609020204030204" pitchFamily="49" charset="0"/>
                <a:sym typeface="Helvetica Light"/>
              </a:rPr>
              <a:t>#Creating a new OWA Policy</a:t>
            </a:r>
          </a:p>
          <a:p>
            <a:pPr lvl="0" defTabSz="584200"/>
            <a:r>
              <a:rPr lang="en-US" kern="0" dirty="0">
                <a:solidFill>
                  <a:sysClr val="windowText" lastClr="000000"/>
                </a:solidFill>
                <a:latin typeface="Consolas" panose="020B0609020204030204" pitchFamily="49" charset="0"/>
                <a:cs typeface="Consolas" panose="020B0609020204030204" pitchFamily="49" charset="0"/>
                <a:sym typeface="Helvetica Light"/>
              </a:rPr>
              <a:t>New-</a:t>
            </a:r>
            <a:r>
              <a:rPr lang="en-US" kern="0" dirty="0" err="1">
                <a:solidFill>
                  <a:sysClr val="windowText" lastClr="000000"/>
                </a:solidFill>
                <a:latin typeface="Consolas" panose="020B0609020204030204" pitchFamily="49" charset="0"/>
                <a:cs typeface="Consolas" panose="020B0609020204030204" pitchFamily="49" charset="0"/>
                <a:sym typeface="Helvetica Light"/>
              </a:rPr>
              <a:t>OwaMailboxPolicy</a:t>
            </a:r>
            <a:r>
              <a:rPr lang="en-US" kern="0" dirty="0">
                <a:solidFill>
                  <a:sysClr val="windowText" lastClr="000000"/>
                </a:solidFill>
                <a:latin typeface="Consolas" panose="020B0609020204030204" pitchFamily="49" charset="0"/>
                <a:cs typeface="Consolas" panose="020B0609020204030204" pitchFamily="49" charset="0"/>
                <a:sym typeface="Helvetica Light"/>
              </a:rPr>
              <a:t> –Name “&lt;policy name&gt;”  </a:t>
            </a:r>
          </a:p>
          <a:p>
            <a:pPr lvl="0" defTabSz="584200"/>
            <a:r>
              <a:rPr lang="en-US" kern="0" dirty="0">
                <a:solidFill>
                  <a:sysClr val="windowText" lastClr="000000"/>
                </a:solidFill>
                <a:latin typeface="Consolas" panose="020B0609020204030204" pitchFamily="49" charset="0"/>
                <a:cs typeface="Consolas" panose="020B0609020204030204" pitchFamily="49" charset="0"/>
                <a:sym typeface="Helvetica Light"/>
              </a:rPr>
              <a:t>Set-</a:t>
            </a:r>
            <a:r>
              <a:rPr lang="en-US" kern="0" dirty="0" err="1">
                <a:solidFill>
                  <a:sysClr val="windowText" lastClr="000000"/>
                </a:solidFill>
                <a:latin typeface="Consolas" panose="020B0609020204030204" pitchFamily="49" charset="0"/>
                <a:cs typeface="Consolas" panose="020B0609020204030204" pitchFamily="49" charset="0"/>
                <a:sym typeface="Helvetica Light"/>
              </a:rPr>
              <a:t>OwaMailboxPolicy</a:t>
            </a:r>
            <a:r>
              <a:rPr lang="en-US" kern="0" dirty="0">
                <a:solidFill>
                  <a:sysClr val="windowText" lastClr="000000"/>
                </a:solidFill>
                <a:latin typeface="Consolas" panose="020B0609020204030204" pitchFamily="49" charset="0"/>
                <a:cs typeface="Consolas" panose="020B0609020204030204" pitchFamily="49" charset="0"/>
                <a:sym typeface="Helvetica Light"/>
              </a:rPr>
              <a:t> –Identity “&lt;policy name&gt;” –</a:t>
            </a:r>
            <a:r>
              <a:rPr lang="en-US" kern="0" dirty="0" err="1">
                <a:solidFill>
                  <a:sysClr val="windowText" lastClr="000000"/>
                </a:solidFill>
                <a:latin typeface="Consolas" panose="020B0609020204030204" pitchFamily="49" charset="0"/>
                <a:cs typeface="Consolas" panose="020B0609020204030204" pitchFamily="49" charset="0"/>
                <a:sym typeface="Helvetica Light"/>
              </a:rPr>
              <a:t>GroupCreationEnabled</a:t>
            </a:r>
            <a:r>
              <a:rPr lang="en-US" kern="0" dirty="0">
                <a:solidFill>
                  <a:sysClr val="windowText" lastClr="000000"/>
                </a:solidFill>
                <a:latin typeface="Consolas" panose="020B0609020204030204" pitchFamily="49" charset="0"/>
                <a:cs typeface="Consolas" panose="020B0609020204030204" pitchFamily="49" charset="0"/>
                <a:sym typeface="Helvetica Light"/>
              </a:rPr>
              <a:t> $false</a:t>
            </a:r>
          </a:p>
          <a:p>
            <a:pPr lvl="0" defTabSz="584200"/>
            <a:r>
              <a:rPr lang="en-US" kern="0" dirty="0">
                <a:solidFill>
                  <a:sysClr val="windowText" lastClr="000000"/>
                </a:solidFill>
                <a:latin typeface="Consolas" panose="020B0609020204030204" pitchFamily="49" charset="0"/>
                <a:cs typeface="Consolas" panose="020B0609020204030204" pitchFamily="49" charset="0"/>
                <a:sym typeface="Helvetica Light"/>
              </a:rPr>
              <a:t>Set-</a:t>
            </a:r>
            <a:r>
              <a:rPr lang="en-US" kern="0" dirty="0" err="1">
                <a:solidFill>
                  <a:sysClr val="windowText" lastClr="000000"/>
                </a:solidFill>
                <a:latin typeface="Consolas" panose="020B0609020204030204" pitchFamily="49" charset="0"/>
                <a:cs typeface="Consolas" panose="020B0609020204030204" pitchFamily="49" charset="0"/>
                <a:sym typeface="Helvetica Light"/>
              </a:rPr>
              <a:t>CASMailbox</a:t>
            </a:r>
            <a:r>
              <a:rPr lang="en-US" kern="0" dirty="0">
                <a:solidFill>
                  <a:sysClr val="windowText" lastClr="000000"/>
                </a:solidFill>
                <a:latin typeface="Consolas" panose="020B0609020204030204" pitchFamily="49" charset="0"/>
                <a:cs typeface="Consolas" panose="020B0609020204030204" pitchFamily="49" charset="0"/>
                <a:sym typeface="Helvetica Light"/>
              </a:rPr>
              <a:t> –Identity &lt;user&gt; -</a:t>
            </a:r>
            <a:r>
              <a:rPr lang="en-US" kern="0" dirty="0" err="1">
                <a:solidFill>
                  <a:sysClr val="windowText" lastClr="000000"/>
                </a:solidFill>
                <a:latin typeface="Consolas" panose="020B0609020204030204" pitchFamily="49" charset="0"/>
                <a:cs typeface="Consolas" panose="020B0609020204030204" pitchFamily="49" charset="0"/>
                <a:sym typeface="Helvetica Light"/>
              </a:rPr>
              <a:t>OWAMailboxPolicy</a:t>
            </a:r>
            <a:r>
              <a:rPr lang="en-US" kern="0" dirty="0">
                <a:solidFill>
                  <a:sysClr val="windowText" lastClr="000000"/>
                </a:solidFill>
                <a:latin typeface="Consolas" panose="020B0609020204030204" pitchFamily="49" charset="0"/>
                <a:cs typeface="Consolas" panose="020B0609020204030204" pitchFamily="49" charset="0"/>
                <a:sym typeface="Helvetica Light"/>
              </a:rPr>
              <a:t> “&lt;policy name&gt;” </a:t>
            </a:r>
            <a:endParaRPr lang="en-US" kern="0" dirty="0">
              <a:gradFill>
                <a:gsLst>
                  <a:gs pos="2917">
                    <a:srgbClr val="9B4F96"/>
                  </a:gs>
                  <a:gs pos="30000">
                    <a:srgbClr val="9B4F96"/>
                  </a:gs>
                </a:gsLst>
                <a:lin ang="5400000" scaled="0"/>
              </a:gradFill>
              <a:latin typeface="Consolas" panose="020B0609020204030204" pitchFamily="49" charset="0"/>
              <a:cs typeface="Consolas" panose="020B0609020204030204" pitchFamily="49" charset="0"/>
              <a:sym typeface="Helvetica Light"/>
            </a:endParaRPr>
          </a:p>
        </p:txBody>
      </p:sp>
    </p:spTree>
    <p:extLst>
      <p:ext uri="{BB962C8B-B14F-4D97-AF65-F5344CB8AC3E}">
        <p14:creationId xmlns:p14="http://schemas.microsoft.com/office/powerpoint/2010/main" val="59718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1"/>
          <p:cNvSpPr>
            <a:spLocks noGrp="1"/>
          </p:cNvSpPr>
          <p:nvPr>
            <p:ph type="pic" sz="quarter" idx="14"/>
          </p:nvPr>
        </p:nvSpPr>
        <p:spPr/>
      </p:sp>
      <p:sp>
        <p:nvSpPr>
          <p:cNvPr id="3" name="Marcador de texto 2"/>
          <p:cNvSpPr>
            <a:spLocks noGrp="1"/>
          </p:cNvSpPr>
          <p:nvPr>
            <p:ph type="body" idx="1"/>
          </p:nvPr>
        </p:nvSpPr>
        <p:spPr/>
        <p:txBody>
          <a:bodyPr/>
          <a:lstStyle/>
          <a:p>
            <a:r>
              <a:rPr lang="en-US" b="1" dirty="0"/>
              <a:t>Demo –  Administración de </a:t>
            </a:r>
            <a:r>
              <a:rPr lang="en-US" b="1" dirty="0" err="1"/>
              <a:t>Grupos</a:t>
            </a:r>
            <a:endParaRPr lang="en-US" b="1" dirty="0"/>
          </a:p>
        </p:txBody>
      </p:sp>
      <p:sp>
        <p:nvSpPr>
          <p:cNvPr id="4" name="Marcador de contenido 3"/>
          <p:cNvSpPr>
            <a:spLocks noGrp="1"/>
          </p:cNvSpPr>
          <p:nvPr>
            <p:ph sz="quarter" idx="13"/>
          </p:nvPr>
        </p:nvSpPr>
        <p:spPr/>
        <p:txBody>
          <a:bodyPr/>
          <a:lstStyle/>
          <a:p>
            <a:endParaRPr lang="en-US"/>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930" y="2867332"/>
            <a:ext cx="3198049" cy="3121540"/>
          </a:xfrm>
          <a:prstGeom prst="rect">
            <a:avLst/>
          </a:prstGeom>
        </p:spPr>
      </p:pic>
      <p:pic>
        <p:nvPicPr>
          <p:cNvPr id="8" name="Imagen 7"/>
          <p:cNvPicPr>
            <a:picLocks noChangeAspect="1"/>
          </p:cNvPicPr>
          <p:nvPr/>
        </p:nvPicPr>
        <p:blipFill rotWithShape="1">
          <a:blip r:embed="rId3" cstate="print">
            <a:extLst>
              <a:ext uri="{28A0092B-C50C-407E-A947-70E740481C1C}">
                <a14:useLocalDpi xmlns:a14="http://schemas.microsoft.com/office/drawing/2010/main" val="0"/>
              </a:ext>
            </a:extLst>
          </a:blip>
          <a:srcRect l="13564" t="3110" r="37212" b="1863"/>
          <a:stretch/>
        </p:blipFill>
        <p:spPr>
          <a:xfrm>
            <a:off x="7044023" y="596737"/>
            <a:ext cx="5147977" cy="5137822"/>
          </a:xfrm>
          <a:prstGeom prst="rect">
            <a:avLst/>
          </a:prstGeom>
        </p:spPr>
      </p:pic>
    </p:spTree>
    <p:extLst>
      <p:ext uri="{BB962C8B-B14F-4D97-AF65-F5344CB8AC3E}">
        <p14:creationId xmlns:p14="http://schemas.microsoft.com/office/powerpoint/2010/main" val="1171196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API REST para Grupos</a:t>
            </a:r>
          </a:p>
        </p:txBody>
      </p:sp>
      <p:sp>
        <p:nvSpPr>
          <p:cNvPr id="3" name="Marcador de texto 2"/>
          <p:cNvSpPr>
            <a:spLocks noGrp="1"/>
          </p:cNvSpPr>
          <p:nvPr>
            <p:ph type="body" sz="quarter" idx="10"/>
          </p:nvPr>
        </p:nvSpPr>
        <p:spPr>
          <a:xfrm>
            <a:off x="519248" y="1447799"/>
            <a:ext cx="5400289" cy="2043636"/>
          </a:xfrm>
        </p:spPr>
        <p:txBody>
          <a:bodyPr/>
          <a:lstStyle/>
          <a:p>
            <a:r>
              <a:rPr lang="es-ES" sz="3000" dirty="0"/>
              <a:t>¿Qué permite?</a:t>
            </a:r>
          </a:p>
          <a:p>
            <a:pPr lvl="1"/>
            <a:r>
              <a:rPr lang="es-ES" dirty="0"/>
              <a:t>Crear soluciones verticales específicas</a:t>
            </a:r>
          </a:p>
          <a:p>
            <a:pPr lvl="1"/>
            <a:r>
              <a:rPr lang="es-ES" dirty="0"/>
              <a:t>Conectar aplicaciones de línea de negocio con Grupos</a:t>
            </a:r>
          </a:p>
        </p:txBody>
      </p:sp>
      <p:sp>
        <p:nvSpPr>
          <p:cNvPr id="7" name="Rectangle 45"/>
          <p:cNvSpPr/>
          <p:nvPr/>
        </p:nvSpPr>
        <p:spPr bwMode="auto">
          <a:xfrm>
            <a:off x="4627195" y="2821223"/>
            <a:ext cx="5459676" cy="3976195"/>
          </a:xfrm>
          <a:prstGeom prst="rect">
            <a:avLst/>
          </a:prstGeom>
          <a:solidFill>
            <a:srgbClr val="FF8C00"/>
          </a:solidFill>
          <a:ln w="10795" cap="flat" cmpd="sng" algn="ctr">
            <a:no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sp>
        <p:nvSpPr>
          <p:cNvPr id="8" name="Rectangle 25"/>
          <p:cNvSpPr/>
          <p:nvPr/>
        </p:nvSpPr>
        <p:spPr bwMode="auto">
          <a:xfrm>
            <a:off x="2171942" y="2821223"/>
            <a:ext cx="2190563" cy="3976193"/>
          </a:xfrm>
          <a:prstGeom prst="rect">
            <a:avLst/>
          </a:prstGeom>
          <a:solidFill>
            <a:srgbClr val="FEAC0B"/>
          </a:solidFill>
          <a:ln w="10795" cap="flat" cmpd="sng" algn="ctr">
            <a:no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grpSp>
        <p:nvGrpSpPr>
          <p:cNvPr id="9" name="Group 6"/>
          <p:cNvGrpSpPr/>
          <p:nvPr/>
        </p:nvGrpSpPr>
        <p:grpSpPr>
          <a:xfrm>
            <a:off x="8517760" y="3399557"/>
            <a:ext cx="1279350" cy="1279350"/>
            <a:chOff x="7355380" y="1876690"/>
            <a:chExt cx="1279350" cy="1279350"/>
          </a:xfrm>
        </p:grpSpPr>
        <p:sp>
          <p:nvSpPr>
            <p:cNvPr id="10" name="Oval 27"/>
            <p:cNvSpPr/>
            <p:nvPr/>
          </p:nvSpPr>
          <p:spPr bwMode="auto">
            <a:xfrm>
              <a:off x="7355380" y="1876690"/>
              <a:ext cx="1279350" cy="1279350"/>
            </a:xfrm>
            <a:prstGeom prst="ellipse">
              <a:avLst/>
            </a:prstGeom>
            <a:solidFill>
              <a:schemeClr val="accent2"/>
            </a:solidFill>
            <a:ln w="25400"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B4A0FF">
                    <a:lumMod val="75000"/>
                  </a:srgbClr>
                </a:solidFill>
                <a:effectLst/>
                <a:uLnTx/>
                <a:uFillTx/>
                <a:latin typeface="Segoe UI Light"/>
                <a:ea typeface="Segoe UI Light"/>
                <a:cs typeface="Segoe UI Light"/>
              </a:endParaRPr>
            </a:p>
          </p:txBody>
        </p:sp>
        <p:sp>
          <p:nvSpPr>
            <p:cNvPr id="11" name="Freeform 109"/>
            <p:cNvSpPr>
              <a:spLocks noChangeAspect="1" noEditPoints="1"/>
            </p:cNvSpPr>
            <p:nvPr/>
          </p:nvSpPr>
          <p:spPr bwMode="auto">
            <a:xfrm>
              <a:off x="7660603" y="2202681"/>
              <a:ext cx="668904" cy="627368"/>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21" tIns="43908" rIns="87821" bIns="43908" numCol="1" anchor="t" anchorCtr="0" compatLnSpc="1">
              <a:prstTxWarp prst="textNoShape">
                <a:avLst/>
              </a:prstTxWarp>
            </a:bodyPr>
            <a:lstStyle/>
            <a:p>
              <a:pPr marL="0" marR="0" lvl="0" indent="0" defTabSz="895567"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Segoe UI Light"/>
              </a:endParaRPr>
            </a:p>
          </p:txBody>
        </p:sp>
      </p:grpSp>
      <p:sp>
        <p:nvSpPr>
          <p:cNvPr id="12" name="TextBox 29"/>
          <p:cNvSpPr txBox="1"/>
          <p:nvPr/>
        </p:nvSpPr>
        <p:spPr>
          <a:xfrm>
            <a:off x="8248717" y="2822911"/>
            <a:ext cx="1786832" cy="422720"/>
          </a:xfrm>
          <a:prstGeom prst="rect">
            <a:avLst/>
          </a:prstGeom>
          <a:noFill/>
        </p:spPr>
        <p:txBody>
          <a:bodyPr wrap="square" lIns="182880" tIns="146304" rIns="182880" bIns="146304" rtlCol="0" anchor="t" anchorCtr="0">
            <a:noAutofit/>
          </a:bodyPr>
          <a:lstStyle>
            <a:defPPr>
              <a:defRPr lang="en-US"/>
            </a:defPPr>
            <a:lvl1pPr marR="0" lvl="0" indent="0" defTabSz="932597" fontAlgn="auto">
              <a:lnSpc>
                <a:spcPct val="90000"/>
              </a:lnSpc>
              <a:spcBef>
                <a:spcPct val="0"/>
              </a:spcBef>
              <a:spcAft>
                <a:spcPts val="0"/>
              </a:spcAft>
              <a:buClrTx/>
              <a:buSzTx/>
              <a:buFontTx/>
              <a:buNone/>
              <a:tabLst/>
              <a:defRPr kumimoji="0" sz="2400" b="0" i="0" u="none" strike="noStrike" kern="0" cap="none" spc="0" normalizeH="0" baseline="0">
                <a:ln>
                  <a:noFill/>
                </a:ln>
                <a:gradFill>
                  <a:gsLst>
                    <a:gs pos="9565">
                      <a:srgbClr val="FFFFFF"/>
                    </a:gs>
                    <a:gs pos="39000">
                      <a:srgbClr val="FFFFFF"/>
                    </a:gs>
                  </a:gsLst>
                  <a:lin ang="5400000" scaled="0"/>
                </a:gradFill>
                <a:effectLst/>
                <a:uLnTx/>
                <a:uFillTx/>
                <a:cs typeface="Segoe UI Semibold" panose="020B0702040204020203" pitchFamily="34" charset="0"/>
              </a:defRPr>
            </a:lvl1pPr>
          </a:lstStyle>
          <a:p>
            <a:pPr algn="ctr"/>
            <a:r>
              <a:rPr lang="es-ES" sz="2000" b="1" dirty="0">
                <a:latin typeface="Segoe UI Light"/>
                <a:cs typeface="Segoe UI Light"/>
              </a:rPr>
              <a:t>Eventos</a:t>
            </a:r>
          </a:p>
        </p:txBody>
      </p:sp>
      <p:grpSp>
        <p:nvGrpSpPr>
          <p:cNvPr id="13" name="Group 31"/>
          <p:cNvGrpSpPr/>
          <p:nvPr/>
        </p:nvGrpSpPr>
        <p:grpSpPr>
          <a:xfrm>
            <a:off x="5449703" y="3399557"/>
            <a:ext cx="1279350" cy="1279350"/>
            <a:chOff x="10539969" y="1693869"/>
            <a:chExt cx="969264" cy="969264"/>
          </a:xfrm>
        </p:grpSpPr>
        <p:sp>
          <p:nvSpPr>
            <p:cNvPr id="14" name="Oval 43"/>
            <p:cNvSpPr/>
            <p:nvPr/>
          </p:nvSpPr>
          <p:spPr bwMode="auto">
            <a:xfrm>
              <a:off x="10539969" y="1693869"/>
              <a:ext cx="969264" cy="969264"/>
            </a:xfrm>
            <a:prstGeom prst="ellipse">
              <a:avLst/>
            </a:prstGeom>
            <a:solidFill>
              <a:schemeClr val="tx2">
                <a:lumMod val="50000"/>
              </a:schemeClr>
            </a:solidFill>
            <a:ln w="25400"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B4A0FF">
                    <a:lumMod val="75000"/>
                  </a:srgbClr>
                </a:solidFill>
                <a:effectLst/>
                <a:uLnTx/>
                <a:uFillTx/>
                <a:latin typeface="Segoe UI Light"/>
                <a:ea typeface="Segoe UI Light"/>
                <a:cs typeface="Segoe UI Light"/>
              </a:endParaRPr>
            </a:p>
          </p:txBody>
        </p:sp>
        <p:sp>
          <p:nvSpPr>
            <p:cNvPr id="15" name="Freeform 33"/>
            <p:cNvSpPr>
              <a:spLocks noChangeAspect="1" noEditPoints="1"/>
            </p:cNvSpPr>
            <p:nvPr/>
          </p:nvSpPr>
          <p:spPr bwMode="black">
            <a:xfrm>
              <a:off x="10780126" y="1941964"/>
              <a:ext cx="488949" cy="473075"/>
            </a:xfrm>
            <a:custGeom>
              <a:avLst/>
              <a:gdLst>
                <a:gd name="T0" fmla="*/ 258 w 364"/>
                <a:gd name="T1" fmla="*/ 185 h 352"/>
                <a:gd name="T2" fmla="*/ 263 w 364"/>
                <a:gd name="T3" fmla="*/ 198 h 352"/>
                <a:gd name="T4" fmla="*/ 216 w 364"/>
                <a:gd name="T5" fmla="*/ 276 h 352"/>
                <a:gd name="T6" fmla="*/ 263 w 364"/>
                <a:gd name="T7" fmla="*/ 198 h 352"/>
                <a:gd name="T8" fmla="*/ 117 w 364"/>
                <a:gd name="T9" fmla="*/ 143 h 352"/>
                <a:gd name="T10" fmla="*/ 96 w 364"/>
                <a:gd name="T11" fmla="*/ 132 h 352"/>
                <a:gd name="T12" fmla="*/ 75 w 364"/>
                <a:gd name="T13" fmla="*/ 145 h 352"/>
                <a:gd name="T14" fmla="*/ 67 w 364"/>
                <a:gd name="T15" fmla="*/ 176 h 352"/>
                <a:gd name="T16" fmla="*/ 75 w 364"/>
                <a:gd name="T17" fmla="*/ 208 h 352"/>
                <a:gd name="T18" fmla="*/ 95 w 364"/>
                <a:gd name="T19" fmla="*/ 220 h 352"/>
                <a:gd name="T20" fmla="*/ 116 w 364"/>
                <a:gd name="T21" fmla="*/ 210 h 352"/>
                <a:gd name="T22" fmla="*/ 125 w 364"/>
                <a:gd name="T23" fmla="*/ 177 h 352"/>
                <a:gd name="T24" fmla="*/ 120 w 364"/>
                <a:gd name="T25" fmla="*/ 149 h 352"/>
                <a:gd name="T26" fmla="*/ 102 w 364"/>
                <a:gd name="T27" fmla="*/ 132 h 352"/>
                <a:gd name="T28" fmla="*/ 79 w 364"/>
                <a:gd name="T29" fmla="*/ 139 h 352"/>
                <a:gd name="T30" fmla="*/ 68 w 364"/>
                <a:gd name="T31" fmla="*/ 167 h 352"/>
                <a:gd name="T32" fmla="*/ 72 w 364"/>
                <a:gd name="T33" fmla="*/ 202 h 352"/>
                <a:gd name="T34" fmla="*/ 89 w 364"/>
                <a:gd name="T35" fmla="*/ 219 h 352"/>
                <a:gd name="T36" fmla="*/ 112 w 364"/>
                <a:gd name="T37" fmla="*/ 215 h 352"/>
                <a:gd name="T38" fmla="*/ 124 w 364"/>
                <a:gd name="T39" fmla="*/ 187 h 352"/>
                <a:gd name="T40" fmla="*/ 123 w 364"/>
                <a:gd name="T41" fmla="*/ 157 h 352"/>
                <a:gd name="T42" fmla="*/ 108 w 364"/>
                <a:gd name="T43" fmla="*/ 134 h 352"/>
                <a:gd name="T44" fmla="*/ 84 w 364"/>
                <a:gd name="T45" fmla="*/ 135 h 352"/>
                <a:gd name="T46" fmla="*/ 69 w 364"/>
                <a:gd name="T47" fmla="*/ 159 h 352"/>
                <a:gd name="T48" fmla="*/ 69 w 364"/>
                <a:gd name="T49" fmla="*/ 194 h 352"/>
                <a:gd name="T50" fmla="*/ 84 w 364"/>
                <a:gd name="T51" fmla="*/ 217 h 352"/>
                <a:gd name="T52" fmla="*/ 107 w 364"/>
                <a:gd name="T53" fmla="*/ 218 h 352"/>
                <a:gd name="T54" fmla="*/ 123 w 364"/>
                <a:gd name="T55" fmla="*/ 196 h 352"/>
                <a:gd name="T56" fmla="*/ 0 w 364"/>
                <a:gd name="T57" fmla="*/ 35 h 352"/>
                <a:gd name="T58" fmla="*/ 0 w 364"/>
                <a:gd name="T59" fmla="*/ 35 h 352"/>
                <a:gd name="T60" fmla="*/ 137 w 364"/>
                <a:gd name="T61" fmla="*/ 229 h 352"/>
                <a:gd name="T62" fmla="*/ 95 w 364"/>
                <a:gd name="T63" fmla="*/ 247 h 352"/>
                <a:gd name="T64" fmla="*/ 57 w 364"/>
                <a:gd name="T65" fmla="*/ 226 h 352"/>
                <a:gd name="T66" fmla="*/ 42 w 364"/>
                <a:gd name="T67" fmla="*/ 178 h 352"/>
                <a:gd name="T68" fmla="*/ 56 w 364"/>
                <a:gd name="T69" fmla="*/ 127 h 352"/>
                <a:gd name="T70" fmla="*/ 97 w 364"/>
                <a:gd name="T71" fmla="*/ 105 h 352"/>
                <a:gd name="T72" fmla="*/ 137 w 364"/>
                <a:gd name="T73" fmla="*/ 122 h 352"/>
                <a:gd name="T74" fmla="*/ 154 w 364"/>
                <a:gd name="T75" fmla="*/ 175 h 352"/>
                <a:gd name="T76" fmla="*/ 117 w 364"/>
                <a:gd name="T77" fmla="*/ 143 h 352"/>
                <a:gd name="T78" fmla="*/ 96 w 364"/>
                <a:gd name="T79" fmla="*/ 132 h 352"/>
                <a:gd name="T80" fmla="*/ 75 w 364"/>
                <a:gd name="T81" fmla="*/ 145 h 352"/>
                <a:gd name="T82" fmla="*/ 67 w 364"/>
                <a:gd name="T83" fmla="*/ 176 h 352"/>
                <a:gd name="T84" fmla="*/ 75 w 364"/>
                <a:gd name="T85" fmla="*/ 208 h 352"/>
                <a:gd name="T86" fmla="*/ 95 w 364"/>
                <a:gd name="T87" fmla="*/ 220 h 352"/>
                <a:gd name="T88" fmla="*/ 116 w 364"/>
                <a:gd name="T89" fmla="*/ 210 h 352"/>
                <a:gd name="T90" fmla="*/ 125 w 364"/>
                <a:gd name="T91" fmla="*/ 177 h 352"/>
                <a:gd name="T92" fmla="*/ 123 w 364"/>
                <a:gd name="T93" fmla="*/ 157 h 352"/>
                <a:gd name="T94" fmla="*/ 108 w 364"/>
                <a:gd name="T95" fmla="*/ 134 h 352"/>
                <a:gd name="T96" fmla="*/ 84 w 364"/>
                <a:gd name="T97" fmla="*/ 135 h 352"/>
                <a:gd name="T98" fmla="*/ 69 w 364"/>
                <a:gd name="T99" fmla="*/ 159 h 352"/>
                <a:gd name="T100" fmla="*/ 69 w 364"/>
                <a:gd name="T101" fmla="*/ 194 h 352"/>
                <a:gd name="T102" fmla="*/ 84 w 364"/>
                <a:gd name="T103" fmla="*/ 217 h 352"/>
                <a:gd name="T104" fmla="*/ 107 w 364"/>
                <a:gd name="T105" fmla="*/ 218 h 352"/>
                <a:gd name="T106" fmla="*/ 123 w 364"/>
                <a:gd name="T107" fmla="*/ 19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4" h="352">
                  <a:moveTo>
                    <a:pt x="356" y="76"/>
                  </a:moveTo>
                  <a:cubicBezTo>
                    <a:pt x="216" y="76"/>
                    <a:pt x="216" y="76"/>
                    <a:pt x="216" y="76"/>
                  </a:cubicBezTo>
                  <a:cubicBezTo>
                    <a:pt x="216" y="151"/>
                    <a:pt x="216" y="151"/>
                    <a:pt x="216" y="151"/>
                  </a:cubicBezTo>
                  <a:cubicBezTo>
                    <a:pt x="258" y="185"/>
                    <a:pt x="258" y="185"/>
                    <a:pt x="258" y="185"/>
                  </a:cubicBezTo>
                  <a:cubicBezTo>
                    <a:pt x="364" y="96"/>
                    <a:pt x="364" y="96"/>
                    <a:pt x="364" y="96"/>
                  </a:cubicBezTo>
                  <a:cubicBezTo>
                    <a:pt x="364" y="84"/>
                    <a:pt x="364" y="84"/>
                    <a:pt x="364" y="84"/>
                  </a:cubicBezTo>
                  <a:cubicBezTo>
                    <a:pt x="364" y="78"/>
                    <a:pt x="362" y="76"/>
                    <a:pt x="356" y="76"/>
                  </a:cubicBezTo>
                  <a:close/>
                  <a:moveTo>
                    <a:pt x="263" y="198"/>
                  </a:moveTo>
                  <a:cubicBezTo>
                    <a:pt x="262" y="199"/>
                    <a:pt x="260" y="200"/>
                    <a:pt x="258" y="200"/>
                  </a:cubicBezTo>
                  <a:cubicBezTo>
                    <a:pt x="256" y="200"/>
                    <a:pt x="255" y="199"/>
                    <a:pt x="253" y="198"/>
                  </a:cubicBezTo>
                  <a:cubicBezTo>
                    <a:pt x="216" y="168"/>
                    <a:pt x="216" y="168"/>
                    <a:pt x="216" y="168"/>
                  </a:cubicBezTo>
                  <a:cubicBezTo>
                    <a:pt x="216" y="276"/>
                    <a:pt x="216" y="276"/>
                    <a:pt x="216" y="276"/>
                  </a:cubicBezTo>
                  <a:cubicBezTo>
                    <a:pt x="356" y="276"/>
                    <a:pt x="356" y="276"/>
                    <a:pt x="356" y="276"/>
                  </a:cubicBezTo>
                  <a:cubicBezTo>
                    <a:pt x="362" y="276"/>
                    <a:pt x="364" y="274"/>
                    <a:pt x="364" y="268"/>
                  </a:cubicBezTo>
                  <a:cubicBezTo>
                    <a:pt x="364" y="113"/>
                    <a:pt x="364" y="113"/>
                    <a:pt x="364" y="113"/>
                  </a:cubicBezTo>
                  <a:lnTo>
                    <a:pt x="263" y="198"/>
                  </a:ln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0" y="35"/>
                  </a:moveTo>
                  <a:cubicBezTo>
                    <a:pt x="0" y="317"/>
                    <a:pt x="0" y="317"/>
                    <a:pt x="0" y="317"/>
                  </a:cubicBezTo>
                  <a:cubicBezTo>
                    <a:pt x="208" y="352"/>
                    <a:pt x="208" y="352"/>
                    <a:pt x="208" y="352"/>
                  </a:cubicBezTo>
                  <a:cubicBezTo>
                    <a:pt x="208" y="0"/>
                    <a:pt x="208" y="0"/>
                    <a:pt x="208" y="0"/>
                  </a:cubicBezTo>
                  <a:lnTo>
                    <a:pt x="0" y="35"/>
                  </a:lnTo>
                  <a:close/>
                  <a:moveTo>
                    <a:pt x="153" y="191"/>
                  </a:moveTo>
                  <a:cubicBezTo>
                    <a:pt x="152" y="196"/>
                    <a:pt x="151" y="201"/>
                    <a:pt x="149" y="206"/>
                  </a:cubicBezTo>
                  <a:cubicBezTo>
                    <a:pt x="148" y="210"/>
                    <a:pt x="146" y="214"/>
                    <a:pt x="144" y="218"/>
                  </a:cubicBezTo>
                  <a:cubicBezTo>
                    <a:pt x="142" y="222"/>
                    <a:pt x="140" y="226"/>
                    <a:pt x="137" y="229"/>
                  </a:cubicBezTo>
                  <a:cubicBezTo>
                    <a:pt x="134" y="232"/>
                    <a:pt x="131" y="235"/>
                    <a:pt x="128" y="237"/>
                  </a:cubicBezTo>
                  <a:cubicBezTo>
                    <a:pt x="125" y="240"/>
                    <a:pt x="121" y="242"/>
                    <a:pt x="118" y="243"/>
                  </a:cubicBezTo>
                  <a:cubicBezTo>
                    <a:pt x="114" y="245"/>
                    <a:pt x="111" y="246"/>
                    <a:pt x="107" y="246"/>
                  </a:cubicBezTo>
                  <a:cubicBezTo>
                    <a:pt x="103" y="247"/>
                    <a:pt x="99" y="247"/>
                    <a:pt x="95" y="247"/>
                  </a:cubicBezTo>
                  <a:cubicBezTo>
                    <a:pt x="91" y="246"/>
                    <a:pt x="87" y="246"/>
                    <a:pt x="83" y="245"/>
                  </a:cubicBezTo>
                  <a:cubicBezTo>
                    <a:pt x="80" y="244"/>
                    <a:pt x="77" y="242"/>
                    <a:pt x="73" y="241"/>
                  </a:cubicBezTo>
                  <a:cubicBezTo>
                    <a:pt x="70" y="239"/>
                    <a:pt x="67" y="237"/>
                    <a:pt x="64" y="234"/>
                  </a:cubicBezTo>
                  <a:cubicBezTo>
                    <a:pt x="62" y="232"/>
                    <a:pt x="59" y="229"/>
                    <a:pt x="57" y="226"/>
                  </a:cubicBezTo>
                  <a:cubicBezTo>
                    <a:pt x="54" y="223"/>
                    <a:pt x="52" y="219"/>
                    <a:pt x="50" y="216"/>
                  </a:cubicBezTo>
                  <a:cubicBezTo>
                    <a:pt x="49" y="212"/>
                    <a:pt x="47" y="208"/>
                    <a:pt x="46" y="204"/>
                  </a:cubicBezTo>
                  <a:cubicBezTo>
                    <a:pt x="45" y="200"/>
                    <a:pt x="44" y="196"/>
                    <a:pt x="43" y="192"/>
                  </a:cubicBezTo>
                  <a:cubicBezTo>
                    <a:pt x="43" y="187"/>
                    <a:pt x="42" y="183"/>
                    <a:pt x="42" y="178"/>
                  </a:cubicBezTo>
                  <a:cubicBezTo>
                    <a:pt x="42" y="173"/>
                    <a:pt x="43" y="168"/>
                    <a:pt x="43" y="163"/>
                  </a:cubicBezTo>
                  <a:cubicBezTo>
                    <a:pt x="44" y="158"/>
                    <a:pt x="45" y="154"/>
                    <a:pt x="46" y="150"/>
                  </a:cubicBezTo>
                  <a:cubicBezTo>
                    <a:pt x="47" y="146"/>
                    <a:pt x="48" y="142"/>
                    <a:pt x="50" y="138"/>
                  </a:cubicBezTo>
                  <a:cubicBezTo>
                    <a:pt x="52" y="134"/>
                    <a:pt x="54" y="131"/>
                    <a:pt x="56" y="127"/>
                  </a:cubicBezTo>
                  <a:cubicBezTo>
                    <a:pt x="59" y="124"/>
                    <a:pt x="61" y="121"/>
                    <a:pt x="64" y="118"/>
                  </a:cubicBezTo>
                  <a:cubicBezTo>
                    <a:pt x="67" y="116"/>
                    <a:pt x="70" y="113"/>
                    <a:pt x="74" y="112"/>
                  </a:cubicBezTo>
                  <a:cubicBezTo>
                    <a:pt x="77" y="110"/>
                    <a:pt x="81" y="108"/>
                    <a:pt x="84" y="107"/>
                  </a:cubicBezTo>
                  <a:cubicBezTo>
                    <a:pt x="88" y="106"/>
                    <a:pt x="92" y="105"/>
                    <a:pt x="97" y="105"/>
                  </a:cubicBezTo>
                  <a:cubicBezTo>
                    <a:pt x="101" y="105"/>
                    <a:pt x="105" y="105"/>
                    <a:pt x="108" y="106"/>
                  </a:cubicBezTo>
                  <a:cubicBezTo>
                    <a:pt x="112" y="106"/>
                    <a:pt x="116" y="107"/>
                    <a:pt x="119" y="109"/>
                  </a:cubicBezTo>
                  <a:cubicBezTo>
                    <a:pt x="122" y="110"/>
                    <a:pt x="126" y="112"/>
                    <a:pt x="129" y="114"/>
                  </a:cubicBezTo>
                  <a:cubicBezTo>
                    <a:pt x="132" y="116"/>
                    <a:pt x="135" y="119"/>
                    <a:pt x="137" y="122"/>
                  </a:cubicBezTo>
                  <a:cubicBezTo>
                    <a:pt x="140" y="126"/>
                    <a:pt x="142" y="129"/>
                    <a:pt x="144" y="133"/>
                  </a:cubicBezTo>
                  <a:cubicBezTo>
                    <a:pt x="147" y="137"/>
                    <a:pt x="148" y="141"/>
                    <a:pt x="150" y="145"/>
                  </a:cubicBezTo>
                  <a:cubicBezTo>
                    <a:pt x="151" y="149"/>
                    <a:pt x="152" y="154"/>
                    <a:pt x="153" y="159"/>
                  </a:cubicBezTo>
                  <a:cubicBezTo>
                    <a:pt x="153" y="164"/>
                    <a:pt x="154" y="169"/>
                    <a:pt x="154" y="175"/>
                  </a:cubicBezTo>
                  <a:cubicBezTo>
                    <a:pt x="154" y="181"/>
                    <a:pt x="153" y="186"/>
                    <a:pt x="153" y="191"/>
                  </a:cubicBezTo>
                  <a:close/>
                  <a:moveTo>
                    <a:pt x="123" y="157"/>
                  </a:move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ubicBezTo>
                    <a:pt x="124" y="163"/>
                    <a:pt x="123" y="160"/>
                    <a:pt x="123" y="157"/>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404040"/>
                </a:solidFill>
                <a:effectLst/>
                <a:uLnTx/>
                <a:uFillTx/>
                <a:latin typeface="Segoe UI Light"/>
              </a:endParaRPr>
            </a:p>
          </p:txBody>
        </p:sp>
      </p:grpSp>
      <p:sp>
        <p:nvSpPr>
          <p:cNvPr id="16" name="TextBox 32"/>
          <p:cNvSpPr txBox="1"/>
          <p:nvPr/>
        </p:nvSpPr>
        <p:spPr>
          <a:xfrm>
            <a:off x="4288976" y="4872567"/>
            <a:ext cx="6136114" cy="480131"/>
          </a:xfrm>
          <a:prstGeom prst="rect">
            <a:avLst/>
          </a:prstGeom>
          <a:noFill/>
        </p:spPr>
        <p:txBody>
          <a:bodyPr wrap="square" lIns="182880" tIns="146304" rIns="182880" bIns="146304" rtlCol="0" anchor="t" anchorCtr="0">
            <a:noAutofit/>
          </a:bodyPr>
          <a:lstStyle>
            <a:defPPr>
              <a:defRPr lang="en-US"/>
            </a:defPPr>
            <a:lvl1pPr marR="0" lvl="0" indent="0" defTabSz="932597" fontAlgn="auto">
              <a:lnSpc>
                <a:spcPct val="90000"/>
              </a:lnSpc>
              <a:spcBef>
                <a:spcPct val="0"/>
              </a:spcBef>
              <a:spcAft>
                <a:spcPts val="0"/>
              </a:spcAft>
              <a:buClrTx/>
              <a:buSzTx/>
              <a:buFontTx/>
              <a:buNone/>
              <a:tabLst/>
              <a:defRPr kumimoji="0" sz="2400" b="0" i="0" u="none" strike="noStrike" kern="0" cap="none" spc="0" normalizeH="0" baseline="0">
                <a:ln>
                  <a:noFill/>
                </a:ln>
                <a:gradFill>
                  <a:gsLst>
                    <a:gs pos="9565">
                      <a:srgbClr val="FFFFFF"/>
                    </a:gs>
                    <a:gs pos="39000">
                      <a:srgbClr val="FFFFFF"/>
                    </a:gs>
                  </a:gsLst>
                  <a:lin ang="5400000" scaled="0"/>
                </a:gradFill>
                <a:effectLst/>
                <a:uLnTx/>
                <a:uFillTx/>
                <a:cs typeface="Segoe UI Semibold" panose="020B0702040204020203" pitchFamily="34" charset="0"/>
              </a:defRPr>
            </a:lvl1pPr>
          </a:lstStyle>
          <a:p>
            <a:pPr algn="ctr"/>
            <a:r>
              <a:rPr lang="es-ES" sz="2000" b="1" dirty="0">
                <a:latin typeface="Segoe UI Light"/>
                <a:cs typeface="Segoe UI Light"/>
              </a:rPr>
              <a:t>Archivos</a:t>
            </a:r>
          </a:p>
        </p:txBody>
      </p:sp>
      <p:grpSp>
        <p:nvGrpSpPr>
          <p:cNvPr id="17" name="Group 8"/>
          <p:cNvGrpSpPr/>
          <p:nvPr/>
        </p:nvGrpSpPr>
        <p:grpSpPr>
          <a:xfrm>
            <a:off x="6782250" y="5380436"/>
            <a:ext cx="1279350" cy="1279350"/>
            <a:chOff x="5168020" y="3978979"/>
            <a:chExt cx="1279350" cy="1279350"/>
          </a:xfrm>
        </p:grpSpPr>
        <p:sp>
          <p:nvSpPr>
            <p:cNvPr id="18" name="Oval 34"/>
            <p:cNvSpPr/>
            <p:nvPr/>
          </p:nvSpPr>
          <p:spPr bwMode="auto">
            <a:xfrm>
              <a:off x="5168020" y="3978979"/>
              <a:ext cx="1279350" cy="1279350"/>
            </a:xfrm>
            <a:prstGeom prst="ellipse">
              <a:avLst/>
            </a:prstGeom>
            <a:solidFill>
              <a:srgbClr val="00188F"/>
            </a:solidFill>
            <a:ln w="25400"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B4A0FF">
                    <a:lumMod val="75000"/>
                  </a:srgbClr>
                </a:solidFill>
                <a:effectLst/>
                <a:uLnTx/>
                <a:uFillTx/>
                <a:latin typeface="Segoe UI Light"/>
                <a:ea typeface="Segoe UI Light"/>
                <a:cs typeface="Segoe UI Light"/>
              </a:endParaRPr>
            </a:p>
          </p:txBody>
        </p:sp>
        <p:sp>
          <p:nvSpPr>
            <p:cNvPr id="19" name="Freeform 9"/>
            <p:cNvSpPr>
              <a:spLocks noChangeAspect="1" noEditPoints="1"/>
            </p:cNvSpPr>
            <p:nvPr/>
          </p:nvSpPr>
          <p:spPr bwMode="black">
            <a:xfrm>
              <a:off x="5435770" y="4218759"/>
              <a:ext cx="810524" cy="799790"/>
            </a:xfrm>
            <a:custGeom>
              <a:avLst/>
              <a:gdLst>
                <a:gd name="T0" fmla="*/ 0 w 356"/>
                <a:gd name="T1" fmla="*/ 316 h 352"/>
                <a:gd name="T2" fmla="*/ 208 w 356"/>
                <a:gd name="T3" fmla="*/ 0 h 352"/>
                <a:gd name="T4" fmla="*/ 147 w 356"/>
                <a:gd name="T5" fmla="*/ 241 h 352"/>
                <a:gd name="T6" fmla="*/ 102 w 356"/>
                <a:gd name="T7" fmla="*/ 155 h 352"/>
                <a:gd name="T8" fmla="*/ 101 w 356"/>
                <a:gd name="T9" fmla="*/ 148 h 352"/>
                <a:gd name="T10" fmla="*/ 101 w 356"/>
                <a:gd name="T11" fmla="*/ 141 h 352"/>
                <a:gd name="T12" fmla="*/ 100 w 356"/>
                <a:gd name="T13" fmla="*/ 145 h 352"/>
                <a:gd name="T14" fmla="*/ 99 w 356"/>
                <a:gd name="T15" fmla="*/ 152 h 352"/>
                <a:gd name="T16" fmla="*/ 81 w 356"/>
                <a:gd name="T17" fmla="*/ 237 h 352"/>
                <a:gd name="T18" fmla="*/ 32 w 356"/>
                <a:gd name="T19" fmla="*/ 113 h 352"/>
                <a:gd name="T20" fmla="*/ 68 w 356"/>
                <a:gd name="T21" fmla="*/ 194 h 352"/>
                <a:gd name="T22" fmla="*/ 69 w 356"/>
                <a:gd name="T23" fmla="*/ 200 h 352"/>
                <a:gd name="T24" fmla="*/ 69 w 356"/>
                <a:gd name="T25" fmla="*/ 209 h 352"/>
                <a:gd name="T26" fmla="*/ 70 w 356"/>
                <a:gd name="T27" fmla="*/ 205 h 352"/>
                <a:gd name="T28" fmla="*/ 71 w 356"/>
                <a:gd name="T29" fmla="*/ 198 h 352"/>
                <a:gd name="T30" fmla="*/ 90 w 356"/>
                <a:gd name="T31" fmla="*/ 109 h 352"/>
                <a:gd name="T32" fmla="*/ 132 w 356"/>
                <a:gd name="T33" fmla="*/ 196 h 352"/>
                <a:gd name="T34" fmla="*/ 133 w 356"/>
                <a:gd name="T35" fmla="*/ 202 h 352"/>
                <a:gd name="T36" fmla="*/ 134 w 356"/>
                <a:gd name="T37" fmla="*/ 211 h 352"/>
                <a:gd name="T38" fmla="*/ 135 w 356"/>
                <a:gd name="T39" fmla="*/ 207 h 352"/>
                <a:gd name="T40" fmla="*/ 136 w 356"/>
                <a:gd name="T41" fmla="*/ 199 h 352"/>
                <a:gd name="T42" fmla="*/ 152 w 356"/>
                <a:gd name="T43" fmla="*/ 106 h 352"/>
                <a:gd name="T44" fmla="*/ 147 w 356"/>
                <a:gd name="T45" fmla="*/ 241 h 352"/>
                <a:gd name="T46" fmla="*/ 216 w 356"/>
                <a:gd name="T47" fmla="*/ 40 h 352"/>
                <a:gd name="T48" fmla="*/ 324 w 356"/>
                <a:gd name="T49" fmla="*/ 80 h 352"/>
                <a:gd name="T50" fmla="*/ 216 w 356"/>
                <a:gd name="T51" fmla="*/ 96 h 352"/>
                <a:gd name="T52" fmla="*/ 324 w 356"/>
                <a:gd name="T53" fmla="*/ 116 h 352"/>
                <a:gd name="T54" fmla="*/ 216 w 356"/>
                <a:gd name="T55" fmla="*/ 132 h 352"/>
                <a:gd name="T56" fmla="*/ 324 w 356"/>
                <a:gd name="T57" fmla="*/ 152 h 352"/>
                <a:gd name="T58" fmla="*/ 216 w 356"/>
                <a:gd name="T59" fmla="*/ 168 h 352"/>
                <a:gd name="T60" fmla="*/ 324 w 356"/>
                <a:gd name="T61" fmla="*/ 188 h 352"/>
                <a:gd name="T62" fmla="*/ 216 w 356"/>
                <a:gd name="T63" fmla="*/ 204 h 352"/>
                <a:gd name="T64" fmla="*/ 324 w 356"/>
                <a:gd name="T65" fmla="*/ 224 h 352"/>
                <a:gd name="T66" fmla="*/ 216 w 356"/>
                <a:gd name="T67" fmla="*/ 240 h 352"/>
                <a:gd name="T68" fmla="*/ 324 w 356"/>
                <a:gd name="T69" fmla="*/ 260 h 352"/>
                <a:gd name="T70" fmla="*/ 216 w 356"/>
                <a:gd name="T71" fmla="*/ 276 h 352"/>
                <a:gd name="T72" fmla="*/ 348 w 356"/>
                <a:gd name="T73" fmla="*/ 312 h 352"/>
                <a:gd name="T74" fmla="*/ 356 w 356"/>
                <a:gd name="T75" fmla="*/ 4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6" h="352">
                  <a:moveTo>
                    <a:pt x="0" y="36"/>
                  </a:moveTo>
                  <a:cubicBezTo>
                    <a:pt x="0" y="316"/>
                    <a:pt x="0" y="316"/>
                    <a:pt x="0" y="316"/>
                  </a:cubicBezTo>
                  <a:cubicBezTo>
                    <a:pt x="208" y="352"/>
                    <a:pt x="208" y="352"/>
                    <a:pt x="208" y="352"/>
                  </a:cubicBezTo>
                  <a:cubicBezTo>
                    <a:pt x="208" y="0"/>
                    <a:pt x="208" y="0"/>
                    <a:pt x="208" y="0"/>
                  </a:cubicBezTo>
                  <a:lnTo>
                    <a:pt x="0" y="36"/>
                  </a:lnTo>
                  <a:close/>
                  <a:moveTo>
                    <a:pt x="147" y="241"/>
                  </a:moveTo>
                  <a:cubicBezTo>
                    <a:pt x="120" y="239"/>
                    <a:pt x="120" y="239"/>
                    <a:pt x="120" y="239"/>
                  </a:cubicBezTo>
                  <a:cubicBezTo>
                    <a:pt x="102" y="155"/>
                    <a:pt x="102" y="155"/>
                    <a:pt x="102" y="155"/>
                  </a:cubicBezTo>
                  <a:cubicBezTo>
                    <a:pt x="102" y="154"/>
                    <a:pt x="102" y="153"/>
                    <a:pt x="102" y="152"/>
                  </a:cubicBezTo>
                  <a:cubicBezTo>
                    <a:pt x="102" y="151"/>
                    <a:pt x="102" y="150"/>
                    <a:pt x="101" y="148"/>
                  </a:cubicBezTo>
                  <a:cubicBezTo>
                    <a:pt x="101" y="147"/>
                    <a:pt x="101" y="146"/>
                    <a:pt x="101" y="145"/>
                  </a:cubicBezTo>
                  <a:cubicBezTo>
                    <a:pt x="101" y="143"/>
                    <a:pt x="101" y="142"/>
                    <a:pt x="101" y="141"/>
                  </a:cubicBezTo>
                  <a:cubicBezTo>
                    <a:pt x="100" y="141"/>
                    <a:pt x="100" y="141"/>
                    <a:pt x="100" y="141"/>
                  </a:cubicBezTo>
                  <a:cubicBezTo>
                    <a:pt x="100" y="142"/>
                    <a:pt x="100" y="143"/>
                    <a:pt x="100" y="145"/>
                  </a:cubicBezTo>
                  <a:cubicBezTo>
                    <a:pt x="100" y="146"/>
                    <a:pt x="100" y="147"/>
                    <a:pt x="100" y="149"/>
                  </a:cubicBezTo>
                  <a:cubicBezTo>
                    <a:pt x="100" y="150"/>
                    <a:pt x="99" y="151"/>
                    <a:pt x="99" y="152"/>
                  </a:cubicBezTo>
                  <a:cubicBezTo>
                    <a:pt x="99" y="153"/>
                    <a:pt x="99" y="154"/>
                    <a:pt x="99" y="155"/>
                  </a:cubicBezTo>
                  <a:cubicBezTo>
                    <a:pt x="81" y="237"/>
                    <a:pt x="81" y="237"/>
                    <a:pt x="81" y="237"/>
                  </a:cubicBezTo>
                  <a:cubicBezTo>
                    <a:pt x="56" y="235"/>
                    <a:pt x="56" y="235"/>
                    <a:pt x="56" y="235"/>
                  </a:cubicBezTo>
                  <a:cubicBezTo>
                    <a:pt x="32" y="113"/>
                    <a:pt x="32" y="113"/>
                    <a:pt x="32" y="113"/>
                  </a:cubicBezTo>
                  <a:cubicBezTo>
                    <a:pt x="55" y="112"/>
                    <a:pt x="55" y="112"/>
                    <a:pt x="55" y="112"/>
                  </a:cubicBezTo>
                  <a:cubicBezTo>
                    <a:pt x="68" y="194"/>
                    <a:pt x="68" y="194"/>
                    <a:pt x="68" y="194"/>
                  </a:cubicBezTo>
                  <a:cubicBezTo>
                    <a:pt x="68" y="195"/>
                    <a:pt x="68" y="196"/>
                    <a:pt x="68" y="197"/>
                  </a:cubicBezTo>
                  <a:cubicBezTo>
                    <a:pt x="69" y="198"/>
                    <a:pt x="69" y="199"/>
                    <a:pt x="69" y="200"/>
                  </a:cubicBezTo>
                  <a:cubicBezTo>
                    <a:pt x="69" y="202"/>
                    <a:pt x="69" y="203"/>
                    <a:pt x="69" y="204"/>
                  </a:cubicBezTo>
                  <a:cubicBezTo>
                    <a:pt x="69" y="206"/>
                    <a:pt x="69" y="207"/>
                    <a:pt x="69" y="209"/>
                  </a:cubicBezTo>
                  <a:cubicBezTo>
                    <a:pt x="70" y="209"/>
                    <a:pt x="70" y="209"/>
                    <a:pt x="70" y="209"/>
                  </a:cubicBezTo>
                  <a:cubicBezTo>
                    <a:pt x="70" y="208"/>
                    <a:pt x="70" y="206"/>
                    <a:pt x="70" y="205"/>
                  </a:cubicBezTo>
                  <a:cubicBezTo>
                    <a:pt x="70" y="204"/>
                    <a:pt x="70" y="203"/>
                    <a:pt x="70" y="202"/>
                  </a:cubicBezTo>
                  <a:cubicBezTo>
                    <a:pt x="71" y="200"/>
                    <a:pt x="71" y="199"/>
                    <a:pt x="71" y="198"/>
                  </a:cubicBezTo>
                  <a:cubicBezTo>
                    <a:pt x="71" y="197"/>
                    <a:pt x="71" y="195"/>
                    <a:pt x="72" y="194"/>
                  </a:cubicBezTo>
                  <a:cubicBezTo>
                    <a:pt x="90" y="109"/>
                    <a:pt x="90" y="109"/>
                    <a:pt x="90" y="109"/>
                  </a:cubicBezTo>
                  <a:cubicBezTo>
                    <a:pt x="115" y="108"/>
                    <a:pt x="115" y="108"/>
                    <a:pt x="115" y="108"/>
                  </a:cubicBezTo>
                  <a:cubicBezTo>
                    <a:pt x="132" y="196"/>
                    <a:pt x="132" y="196"/>
                    <a:pt x="132" y="196"/>
                  </a:cubicBezTo>
                  <a:cubicBezTo>
                    <a:pt x="133" y="197"/>
                    <a:pt x="133" y="198"/>
                    <a:pt x="133" y="199"/>
                  </a:cubicBezTo>
                  <a:cubicBezTo>
                    <a:pt x="133" y="200"/>
                    <a:pt x="133" y="201"/>
                    <a:pt x="133" y="202"/>
                  </a:cubicBezTo>
                  <a:cubicBezTo>
                    <a:pt x="134" y="203"/>
                    <a:pt x="134" y="205"/>
                    <a:pt x="134" y="206"/>
                  </a:cubicBezTo>
                  <a:cubicBezTo>
                    <a:pt x="134" y="208"/>
                    <a:pt x="134" y="209"/>
                    <a:pt x="134" y="211"/>
                  </a:cubicBezTo>
                  <a:cubicBezTo>
                    <a:pt x="135" y="211"/>
                    <a:pt x="135" y="211"/>
                    <a:pt x="135" y="211"/>
                  </a:cubicBezTo>
                  <a:cubicBezTo>
                    <a:pt x="135" y="209"/>
                    <a:pt x="135" y="208"/>
                    <a:pt x="135" y="207"/>
                  </a:cubicBezTo>
                  <a:cubicBezTo>
                    <a:pt x="135" y="206"/>
                    <a:pt x="135" y="204"/>
                    <a:pt x="135" y="203"/>
                  </a:cubicBezTo>
                  <a:cubicBezTo>
                    <a:pt x="135" y="202"/>
                    <a:pt x="135" y="201"/>
                    <a:pt x="136" y="199"/>
                  </a:cubicBezTo>
                  <a:cubicBezTo>
                    <a:pt x="136" y="198"/>
                    <a:pt x="136" y="197"/>
                    <a:pt x="136" y="196"/>
                  </a:cubicBezTo>
                  <a:cubicBezTo>
                    <a:pt x="152" y="106"/>
                    <a:pt x="152" y="106"/>
                    <a:pt x="152" y="106"/>
                  </a:cubicBezTo>
                  <a:cubicBezTo>
                    <a:pt x="178" y="104"/>
                    <a:pt x="178" y="104"/>
                    <a:pt x="178" y="104"/>
                  </a:cubicBezTo>
                  <a:lnTo>
                    <a:pt x="147" y="241"/>
                  </a:lnTo>
                  <a:close/>
                  <a:moveTo>
                    <a:pt x="348" y="40"/>
                  </a:moveTo>
                  <a:cubicBezTo>
                    <a:pt x="216" y="40"/>
                    <a:pt x="216" y="40"/>
                    <a:pt x="216" y="40"/>
                  </a:cubicBezTo>
                  <a:cubicBezTo>
                    <a:pt x="216" y="80"/>
                    <a:pt x="216" y="80"/>
                    <a:pt x="216" y="80"/>
                  </a:cubicBezTo>
                  <a:cubicBezTo>
                    <a:pt x="324" y="80"/>
                    <a:pt x="324" y="80"/>
                    <a:pt x="324" y="80"/>
                  </a:cubicBezTo>
                  <a:cubicBezTo>
                    <a:pt x="324" y="96"/>
                    <a:pt x="324" y="96"/>
                    <a:pt x="324" y="96"/>
                  </a:cubicBezTo>
                  <a:cubicBezTo>
                    <a:pt x="216" y="96"/>
                    <a:pt x="216" y="96"/>
                    <a:pt x="216" y="96"/>
                  </a:cubicBezTo>
                  <a:cubicBezTo>
                    <a:pt x="216" y="116"/>
                    <a:pt x="216" y="116"/>
                    <a:pt x="216" y="116"/>
                  </a:cubicBezTo>
                  <a:cubicBezTo>
                    <a:pt x="324" y="116"/>
                    <a:pt x="324" y="116"/>
                    <a:pt x="324" y="116"/>
                  </a:cubicBezTo>
                  <a:cubicBezTo>
                    <a:pt x="324" y="132"/>
                    <a:pt x="324" y="132"/>
                    <a:pt x="324" y="132"/>
                  </a:cubicBezTo>
                  <a:cubicBezTo>
                    <a:pt x="216" y="132"/>
                    <a:pt x="216" y="132"/>
                    <a:pt x="216" y="132"/>
                  </a:cubicBezTo>
                  <a:cubicBezTo>
                    <a:pt x="216" y="152"/>
                    <a:pt x="216" y="152"/>
                    <a:pt x="216" y="152"/>
                  </a:cubicBezTo>
                  <a:cubicBezTo>
                    <a:pt x="324" y="152"/>
                    <a:pt x="324" y="152"/>
                    <a:pt x="324" y="152"/>
                  </a:cubicBezTo>
                  <a:cubicBezTo>
                    <a:pt x="324" y="168"/>
                    <a:pt x="324" y="168"/>
                    <a:pt x="324" y="168"/>
                  </a:cubicBezTo>
                  <a:cubicBezTo>
                    <a:pt x="216" y="168"/>
                    <a:pt x="216" y="168"/>
                    <a:pt x="216" y="168"/>
                  </a:cubicBezTo>
                  <a:cubicBezTo>
                    <a:pt x="216" y="188"/>
                    <a:pt x="216" y="188"/>
                    <a:pt x="216" y="188"/>
                  </a:cubicBezTo>
                  <a:cubicBezTo>
                    <a:pt x="324" y="188"/>
                    <a:pt x="324" y="188"/>
                    <a:pt x="324" y="188"/>
                  </a:cubicBezTo>
                  <a:cubicBezTo>
                    <a:pt x="324" y="204"/>
                    <a:pt x="324" y="204"/>
                    <a:pt x="324" y="204"/>
                  </a:cubicBezTo>
                  <a:cubicBezTo>
                    <a:pt x="216" y="204"/>
                    <a:pt x="216" y="204"/>
                    <a:pt x="216" y="204"/>
                  </a:cubicBezTo>
                  <a:cubicBezTo>
                    <a:pt x="216" y="224"/>
                    <a:pt x="216" y="224"/>
                    <a:pt x="216" y="224"/>
                  </a:cubicBezTo>
                  <a:cubicBezTo>
                    <a:pt x="324" y="224"/>
                    <a:pt x="324" y="224"/>
                    <a:pt x="324" y="224"/>
                  </a:cubicBezTo>
                  <a:cubicBezTo>
                    <a:pt x="324" y="240"/>
                    <a:pt x="324" y="240"/>
                    <a:pt x="324" y="240"/>
                  </a:cubicBezTo>
                  <a:cubicBezTo>
                    <a:pt x="216" y="240"/>
                    <a:pt x="216" y="240"/>
                    <a:pt x="216" y="240"/>
                  </a:cubicBezTo>
                  <a:cubicBezTo>
                    <a:pt x="216" y="260"/>
                    <a:pt x="216" y="260"/>
                    <a:pt x="216" y="260"/>
                  </a:cubicBezTo>
                  <a:cubicBezTo>
                    <a:pt x="324" y="260"/>
                    <a:pt x="324" y="260"/>
                    <a:pt x="324" y="260"/>
                  </a:cubicBezTo>
                  <a:cubicBezTo>
                    <a:pt x="324" y="276"/>
                    <a:pt x="324" y="276"/>
                    <a:pt x="324" y="276"/>
                  </a:cubicBezTo>
                  <a:cubicBezTo>
                    <a:pt x="216" y="276"/>
                    <a:pt x="216" y="276"/>
                    <a:pt x="216" y="276"/>
                  </a:cubicBezTo>
                  <a:cubicBezTo>
                    <a:pt x="216" y="312"/>
                    <a:pt x="216" y="312"/>
                    <a:pt x="216" y="312"/>
                  </a:cubicBezTo>
                  <a:cubicBezTo>
                    <a:pt x="348" y="312"/>
                    <a:pt x="348" y="312"/>
                    <a:pt x="348" y="312"/>
                  </a:cubicBezTo>
                  <a:cubicBezTo>
                    <a:pt x="353" y="312"/>
                    <a:pt x="356" y="309"/>
                    <a:pt x="356" y="305"/>
                  </a:cubicBezTo>
                  <a:cubicBezTo>
                    <a:pt x="356" y="48"/>
                    <a:pt x="356" y="48"/>
                    <a:pt x="356" y="48"/>
                  </a:cubicBezTo>
                  <a:cubicBezTo>
                    <a:pt x="356" y="44"/>
                    <a:pt x="353" y="40"/>
                    <a:pt x="348" y="4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404040"/>
                </a:solidFill>
                <a:effectLst/>
                <a:uLnTx/>
                <a:uFillTx/>
                <a:latin typeface="Segoe UI Light"/>
              </a:endParaRPr>
            </a:p>
          </p:txBody>
        </p:sp>
      </p:grpSp>
      <p:grpSp>
        <p:nvGrpSpPr>
          <p:cNvPr id="20" name="Group 7"/>
          <p:cNvGrpSpPr/>
          <p:nvPr/>
        </p:nvGrpSpPr>
        <p:grpSpPr>
          <a:xfrm>
            <a:off x="8756199" y="5380436"/>
            <a:ext cx="1279350" cy="1279350"/>
            <a:chOff x="6754289" y="3978979"/>
            <a:chExt cx="1279350" cy="1279350"/>
          </a:xfrm>
        </p:grpSpPr>
        <p:sp>
          <p:nvSpPr>
            <p:cNvPr id="21" name="Oval 35"/>
            <p:cNvSpPr/>
            <p:nvPr/>
          </p:nvSpPr>
          <p:spPr bwMode="auto">
            <a:xfrm>
              <a:off x="6754289" y="3978979"/>
              <a:ext cx="1279350" cy="1279350"/>
            </a:xfrm>
            <a:prstGeom prst="ellipse">
              <a:avLst/>
            </a:prstGeom>
            <a:solidFill>
              <a:srgbClr val="02723B"/>
            </a:solidFill>
            <a:ln w="25400"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B4A0FF">
                    <a:lumMod val="75000"/>
                  </a:srgbClr>
                </a:solidFill>
                <a:effectLst/>
                <a:uLnTx/>
                <a:uFillTx/>
                <a:latin typeface="Segoe UI Light"/>
                <a:ea typeface="Segoe UI Light"/>
                <a:cs typeface="Segoe UI Light"/>
              </a:endParaRPr>
            </a:p>
          </p:txBody>
        </p:sp>
        <p:sp>
          <p:nvSpPr>
            <p:cNvPr id="22" name="Freeform 37"/>
            <p:cNvSpPr>
              <a:spLocks noChangeAspect="1" noEditPoints="1"/>
            </p:cNvSpPr>
            <p:nvPr/>
          </p:nvSpPr>
          <p:spPr bwMode="black">
            <a:xfrm>
              <a:off x="6992727" y="4220102"/>
              <a:ext cx="802473" cy="797105"/>
            </a:xfrm>
            <a:custGeom>
              <a:avLst/>
              <a:gdLst>
                <a:gd name="T0" fmla="*/ 216 w 352"/>
                <a:gd name="T1" fmla="*/ 36 h 352"/>
                <a:gd name="T2" fmla="*/ 252 w 352"/>
                <a:gd name="T3" fmla="*/ 68 h 352"/>
                <a:gd name="T4" fmla="*/ 216 w 352"/>
                <a:gd name="T5" fmla="*/ 100 h 352"/>
                <a:gd name="T6" fmla="*/ 252 w 352"/>
                <a:gd name="T7" fmla="*/ 112 h 352"/>
                <a:gd name="T8" fmla="*/ 216 w 352"/>
                <a:gd name="T9" fmla="*/ 144 h 352"/>
                <a:gd name="T10" fmla="*/ 252 w 352"/>
                <a:gd name="T11" fmla="*/ 156 h 352"/>
                <a:gd name="T12" fmla="*/ 216 w 352"/>
                <a:gd name="T13" fmla="*/ 188 h 352"/>
                <a:gd name="T14" fmla="*/ 252 w 352"/>
                <a:gd name="T15" fmla="*/ 200 h 352"/>
                <a:gd name="T16" fmla="*/ 216 w 352"/>
                <a:gd name="T17" fmla="*/ 232 h 352"/>
                <a:gd name="T18" fmla="*/ 252 w 352"/>
                <a:gd name="T19" fmla="*/ 244 h 352"/>
                <a:gd name="T20" fmla="*/ 216 w 352"/>
                <a:gd name="T21" fmla="*/ 276 h 352"/>
                <a:gd name="T22" fmla="*/ 344 w 352"/>
                <a:gd name="T23" fmla="*/ 308 h 352"/>
                <a:gd name="T24" fmla="*/ 352 w 352"/>
                <a:gd name="T25" fmla="*/ 44 h 352"/>
                <a:gd name="T26" fmla="*/ 320 w 352"/>
                <a:gd name="T27" fmla="*/ 276 h 352"/>
                <a:gd name="T28" fmla="*/ 264 w 352"/>
                <a:gd name="T29" fmla="*/ 244 h 352"/>
                <a:gd name="T30" fmla="*/ 320 w 352"/>
                <a:gd name="T31" fmla="*/ 276 h 352"/>
                <a:gd name="T32" fmla="*/ 264 w 352"/>
                <a:gd name="T33" fmla="*/ 232 h 352"/>
                <a:gd name="T34" fmla="*/ 320 w 352"/>
                <a:gd name="T35" fmla="*/ 200 h 352"/>
                <a:gd name="T36" fmla="*/ 320 w 352"/>
                <a:gd name="T37" fmla="*/ 188 h 352"/>
                <a:gd name="T38" fmla="*/ 264 w 352"/>
                <a:gd name="T39" fmla="*/ 156 h 352"/>
                <a:gd name="T40" fmla="*/ 320 w 352"/>
                <a:gd name="T41" fmla="*/ 188 h 352"/>
                <a:gd name="T42" fmla="*/ 264 w 352"/>
                <a:gd name="T43" fmla="*/ 144 h 352"/>
                <a:gd name="T44" fmla="*/ 320 w 352"/>
                <a:gd name="T45" fmla="*/ 112 h 352"/>
                <a:gd name="T46" fmla="*/ 320 w 352"/>
                <a:gd name="T47" fmla="*/ 100 h 352"/>
                <a:gd name="T48" fmla="*/ 264 w 352"/>
                <a:gd name="T49" fmla="*/ 68 h 352"/>
                <a:gd name="T50" fmla="*/ 320 w 352"/>
                <a:gd name="T51" fmla="*/ 100 h 352"/>
                <a:gd name="T52" fmla="*/ 0 w 352"/>
                <a:gd name="T53" fmla="*/ 316 h 352"/>
                <a:gd name="T54" fmla="*/ 208 w 352"/>
                <a:gd name="T55" fmla="*/ 0 h 352"/>
                <a:gd name="T56" fmla="*/ 120 w 352"/>
                <a:gd name="T57" fmla="*/ 246 h 352"/>
                <a:gd name="T58" fmla="*/ 100 w 352"/>
                <a:gd name="T59" fmla="*/ 199 h 352"/>
                <a:gd name="T60" fmla="*/ 99 w 352"/>
                <a:gd name="T61" fmla="*/ 194 h 352"/>
                <a:gd name="T62" fmla="*/ 98 w 352"/>
                <a:gd name="T63" fmla="*/ 191 h 352"/>
                <a:gd name="T64" fmla="*/ 97 w 352"/>
                <a:gd name="T65" fmla="*/ 195 h 352"/>
                <a:gd name="T66" fmla="*/ 96 w 352"/>
                <a:gd name="T67" fmla="*/ 200 h 352"/>
                <a:gd name="T68" fmla="*/ 49 w 352"/>
                <a:gd name="T69" fmla="*/ 242 h 352"/>
                <a:gd name="T70" fmla="*/ 52 w 352"/>
                <a:gd name="T71" fmla="*/ 110 h 352"/>
                <a:gd name="T72" fmla="*/ 96 w 352"/>
                <a:gd name="T73" fmla="*/ 148 h 352"/>
                <a:gd name="T74" fmla="*/ 98 w 352"/>
                <a:gd name="T75" fmla="*/ 154 h 352"/>
                <a:gd name="T76" fmla="*/ 99 w 352"/>
                <a:gd name="T77" fmla="*/ 160 h 352"/>
                <a:gd name="T78" fmla="*/ 100 w 352"/>
                <a:gd name="T79" fmla="*/ 158 h 352"/>
                <a:gd name="T80" fmla="*/ 102 w 352"/>
                <a:gd name="T81" fmla="*/ 152 h 352"/>
                <a:gd name="T82" fmla="*/ 121 w 352"/>
                <a:gd name="T83" fmla="*/ 106 h 352"/>
                <a:gd name="T84" fmla="*/ 116 w 352"/>
                <a:gd name="T85" fmla="*/ 175 h 352"/>
                <a:gd name="T86" fmla="*/ 120 w 352"/>
                <a:gd name="T87" fmla="*/ 24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2" h="352">
                  <a:moveTo>
                    <a:pt x="344" y="36"/>
                  </a:moveTo>
                  <a:cubicBezTo>
                    <a:pt x="216" y="36"/>
                    <a:pt x="216" y="36"/>
                    <a:pt x="216" y="36"/>
                  </a:cubicBezTo>
                  <a:cubicBezTo>
                    <a:pt x="216" y="68"/>
                    <a:pt x="216" y="68"/>
                    <a:pt x="216" y="68"/>
                  </a:cubicBezTo>
                  <a:cubicBezTo>
                    <a:pt x="252" y="68"/>
                    <a:pt x="252" y="68"/>
                    <a:pt x="252" y="68"/>
                  </a:cubicBezTo>
                  <a:cubicBezTo>
                    <a:pt x="252" y="100"/>
                    <a:pt x="252" y="100"/>
                    <a:pt x="252" y="100"/>
                  </a:cubicBezTo>
                  <a:cubicBezTo>
                    <a:pt x="216" y="100"/>
                    <a:pt x="216" y="100"/>
                    <a:pt x="216" y="100"/>
                  </a:cubicBezTo>
                  <a:cubicBezTo>
                    <a:pt x="216" y="112"/>
                    <a:pt x="216" y="112"/>
                    <a:pt x="216" y="112"/>
                  </a:cubicBezTo>
                  <a:cubicBezTo>
                    <a:pt x="252" y="112"/>
                    <a:pt x="252" y="112"/>
                    <a:pt x="252" y="112"/>
                  </a:cubicBezTo>
                  <a:cubicBezTo>
                    <a:pt x="252" y="144"/>
                    <a:pt x="252" y="144"/>
                    <a:pt x="252" y="144"/>
                  </a:cubicBezTo>
                  <a:cubicBezTo>
                    <a:pt x="216" y="144"/>
                    <a:pt x="216" y="144"/>
                    <a:pt x="216" y="144"/>
                  </a:cubicBezTo>
                  <a:cubicBezTo>
                    <a:pt x="216" y="156"/>
                    <a:pt x="216" y="156"/>
                    <a:pt x="216" y="156"/>
                  </a:cubicBezTo>
                  <a:cubicBezTo>
                    <a:pt x="252" y="156"/>
                    <a:pt x="252" y="156"/>
                    <a:pt x="252" y="156"/>
                  </a:cubicBezTo>
                  <a:cubicBezTo>
                    <a:pt x="252" y="188"/>
                    <a:pt x="252" y="188"/>
                    <a:pt x="252" y="188"/>
                  </a:cubicBezTo>
                  <a:cubicBezTo>
                    <a:pt x="216" y="188"/>
                    <a:pt x="216" y="188"/>
                    <a:pt x="216" y="188"/>
                  </a:cubicBezTo>
                  <a:cubicBezTo>
                    <a:pt x="216" y="200"/>
                    <a:pt x="216" y="200"/>
                    <a:pt x="216" y="200"/>
                  </a:cubicBezTo>
                  <a:cubicBezTo>
                    <a:pt x="252" y="200"/>
                    <a:pt x="252" y="200"/>
                    <a:pt x="252" y="200"/>
                  </a:cubicBezTo>
                  <a:cubicBezTo>
                    <a:pt x="252" y="232"/>
                    <a:pt x="252" y="232"/>
                    <a:pt x="252" y="232"/>
                  </a:cubicBezTo>
                  <a:cubicBezTo>
                    <a:pt x="216" y="232"/>
                    <a:pt x="216" y="232"/>
                    <a:pt x="216" y="232"/>
                  </a:cubicBezTo>
                  <a:cubicBezTo>
                    <a:pt x="216" y="244"/>
                    <a:pt x="216" y="244"/>
                    <a:pt x="216" y="244"/>
                  </a:cubicBezTo>
                  <a:cubicBezTo>
                    <a:pt x="252" y="244"/>
                    <a:pt x="252" y="244"/>
                    <a:pt x="252" y="244"/>
                  </a:cubicBezTo>
                  <a:cubicBezTo>
                    <a:pt x="252" y="276"/>
                    <a:pt x="252" y="276"/>
                    <a:pt x="252" y="276"/>
                  </a:cubicBezTo>
                  <a:cubicBezTo>
                    <a:pt x="216" y="276"/>
                    <a:pt x="216" y="276"/>
                    <a:pt x="216" y="276"/>
                  </a:cubicBezTo>
                  <a:cubicBezTo>
                    <a:pt x="216" y="308"/>
                    <a:pt x="216" y="308"/>
                    <a:pt x="216" y="308"/>
                  </a:cubicBezTo>
                  <a:cubicBezTo>
                    <a:pt x="344" y="308"/>
                    <a:pt x="344" y="308"/>
                    <a:pt x="344" y="308"/>
                  </a:cubicBezTo>
                  <a:cubicBezTo>
                    <a:pt x="349" y="308"/>
                    <a:pt x="352" y="303"/>
                    <a:pt x="352" y="300"/>
                  </a:cubicBezTo>
                  <a:cubicBezTo>
                    <a:pt x="352" y="44"/>
                    <a:pt x="352" y="44"/>
                    <a:pt x="352" y="44"/>
                  </a:cubicBezTo>
                  <a:cubicBezTo>
                    <a:pt x="352" y="39"/>
                    <a:pt x="345" y="36"/>
                    <a:pt x="344" y="36"/>
                  </a:cubicBezTo>
                  <a:close/>
                  <a:moveTo>
                    <a:pt x="320" y="276"/>
                  </a:moveTo>
                  <a:cubicBezTo>
                    <a:pt x="264" y="276"/>
                    <a:pt x="264" y="276"/>
                    <a:pt x="264" y="276"/>
                  </a:cubicBezTo>
                  <a:cubicBezTo>
                    <a:pt x="264" y="244"/>
                    <a:pt x="264" y="244"/>
                    <a:pt x="264" y="244"/>
                  </a:cubicBezTo>
                  <a:cubicBezTo>
                    <a:pt x="320" y="244"/>
                    <a:pt x="320" y="244"/>
                    <a:pt x="320" y="244"/>
                  </a:cubicBezTo>
                  <a:lnTo>
                    <a:pt x="320" y="276"/>
                  </a:lnTo>
                  <a:close/>
                  <a:moveTo>
                    <a:pt x="320" y="232"/>
                  </a:moveTo>
                  <a:cubicBezTo>
                    <a:pt x="264" y="232"/>
                    <a:pt x="264" y="232"/>
                    <a:pt x="264" y="232"/>
                  </a:cubicBezTo>
                  <a:cubicBezTo>
                    <a:pt x="264" y="200"/>
                    <a:pt x="264" y="200"/>
                    <a:pt x="264" y="200"/>
                  </a:cubicBezTo>
                  <a:cubicBezTo>
                    <a:pt x="320" y="200"/>
                    <a:pt x="320" y="200"/>
                    <a:pt x="320" y="200"/>
                  </a:cubicBezTo>
                  <a:lnTo>
                    <a:pt x="320" y="232"/>
                  </a:lnTo>
                  <a:close/>
                  <a:moveTo>
                    <a:pt x="320" y="188"/>
                  </a:moveTo>
                  <a:cubicBezTo>
                    <a:pt x="264" y="188"/>
                    <a:pt x="264" y="188"/>
                    <a:pt x="264" y="188"/>
                  </a:cubicBezTo>
                  <a:cubicBezTo>
                    <a:pt x="264" y="156"/>
                    <a:pt x="264" y="156"/>
                    <a:pt x="264" y="156"/>
                  </a:cubicBezTo>
                  <a:cubicBezTo>
                    <a:pt x="320" y="156"/>
                    <a:pt x="320" y="156"/>
                    <a:pt x="320" y="156"/>
                  </a:cubicBezTo>
                  <a:lnTo>
                    <a:pt x="320" y="188"/>
                  </a:lnTo>
                  <a:close/>
                  <a:moveTo>
                    <a:pt x="320" y="144"/>
                  </a:moveTo>
                  <a:cubicBezTo>
                    <a:pt x="264" y="144"/>
                    <a:pt x="264" y="144"/>
                    <a:pt x="264" y="144"/>
                  </a:cubicBezTo>
                  <a:cubicBezTo>
                    <a:pt x="264" y="112"/>
                    <a:pt x="264" y="112"/>
                    <a:pt x="264" y="112"/>
                  </a:cubicBezTo>
                  <a:cubicBezTo>
                    <a:pt x="320" y="112"/>
                    <a:pt x="320" y="112"/>
                    <a:pt x="320" y="112"/>
                  </a:cubicBezTo>
                  <a:lnTo>
                    <a:pt x="320" y="144"/>
                  </a:lnTo>
                  <a:close/>
                  <a:moveTo>
                    <a:pt x="320" y="100"/>
                  </a:moveTo>
                  <a:cubicBezTo>
                    <a:pt x="264" y="100"/>
                    <a:pt x="264" y="100"/>
                    <a:pt x="264" y="100"/>
                  </a:cubicBezTo>
                  <a:cubicBezTo>
                    <a:pt x="264" y="68"/>
                    <a:pt x="264" y="68"/>
                    <a:pt x="264" y="68"/>
                  </a:cubicBezTo>
                  <a:cubicBezTo>
                    <a:pt x="320" y="68"/>
                    <a:pt x="320" y="68"/>
                    <a:pt x="320" y="68"/>
                  </a:cubicBezTo>
                  <a:lnTo>
                    <a:pt x="320" y="100"/>
                  </a:lnTo>
                  <a:close/>
                  <a:moveTo>
                    <a:pt x="0" y="36"/>
                  </a:moveTo>
                  <a:cubicBezTo>
                    <a:pt x="0" y="316"/>
                    <a:pt x="0" y="316"/>
                    <a:pt x="0" y="316"/>
                  </a:cubicBezTo>
                  <a:cubicBezTo>
                    <a:pt x="208" y="352"/>
                    <a:pt x="208" y="352"/>
                    <a:pt x="208" y="352"/>
                  </a:cubicBezTo>
                  <a:cubicBezTo>
                    <a:pt x="208" y="0"/>
                    <a:pt x="208" y="0"/>
                    <a:pt x="208" y="0"/>
                  </a:cubicBezTo>
                  <a:lnTo>
                    <a:pt x="0" y="36"/>
                  </a:lnTo>
                  <a:close/>
                  <a:moveTo>
                    <a:pt x="120" y="246"/>
                  </a:moveTo>
                  <a:cubicBezTo>
                    <a:pt x="101" y="200"/>
                    <a:pt x="101" y="200"/>
                    <a:pt x="101" y="200"/>
                  </a:cubicBezTo>
                  <a:cubicBezTo>
                    <a:pt x="101" y="200"/>
                    <a:pt x="100" y="199"/>
                    <a:pt x="100" y="199"/>
                  </a:cubicBezTo>
                  <a:cubicBezTo>
                    <a:pt x="100" y="198"/>
                    <a:pt x="100" y="197"/>
                    <a:pt x="100" y="197"/>
                  </a:cubicBezTo>
                  <a:cubicBezTo>
                    <a:pt x="100" y="196"/>
                    <a:pt x="99" y="195"/>
                    <a:pt x="99" y="194"/>
                  </a:cubicBezTo>
                  <a:cubicBezTo>
                    <a:pt x="99" y="193"/>
                    <a:pt x="99" y="192"/>
                    <a:pt x="99" y="191"/>
                  </a:cubicBezTo>
                  <a:cubicBezTo>
                    <a:pt x="98" y="191"/>
                    <a:pt x="98" y="191"/>
                    <a:pt x="98" y="191"/>
                  </a:cubicBezTo>
                  <a:cubicBezTo>
                    <a:pt x="98" y="191"/>
                    <a:pt x="98" y="192"/>
                    <a:pt x="98" y="193"/>
                  </a:cubicBezTo>
                  <a:cubicBezTo>
                    <a:pt x="98" y="193"/>
                    <a:pt x="97" y="194"/>
                    <a:pt x="97" y="195"/>
                  </a:cubicBezTo>
                  <a:cubicBezTo>
                    <a:pt x="97" y="196"/>
                    <a:pt x="97" y="196"/>
                    <a:pt x="97" y="197"/>
                  </a:cubicBezTo>
                  <a:cubicBezTo>
                    <a:pt x="96" y="198"/>
                    <a:pt x="96" y="199"/>
                    <a:pt x="96" y="200"/>
                  </a:cubicBezTo>
                  <a:cubicBezTo>
                    <a:pt x="77" y="243"/>
                    <a:pt x="77" y="243"/>
                    <a:pt x="77" y="243"/>
                  </a:cubicBezTo>
                  <a:cubicBezTo>
                    <a:pt x="49" y="242"/>
                    <a:pt x="49" y="242"/>
                    <a:pt x="49" y="242"/>
                  </a:cubicBezTo>
                  <a:cubicBezTo>
                    <a:pt x="82" y="176"/>
                    <a:pt x="82" y="176"/>
                    <a:pt x="82" y="176"/>
                  </a:cubicBezTo>
                  <a:cubicBezTo>
                    <a:pt x="52" y="110"/>
                    <a:pt x="52" y="110"/>
                    <a:pt x="52" y="110"/>
                  </a:cubicBezTo>
                  <a:cubicBezTo>
                    <a:pt x="80" y="108"/>
                    <a:pt x="80" y="108"/>
                    <a:pt x="80" y="108"/>
                  </a:cubicBezTo>
                  <a:cubicBezTo>
                    <a:pt x="96" y="148"/>
                    <a:pt x="96" y="148"/>
                    <a:pt x="96" y="148"/>
                  </a:cubicBezTo>
                  <a:cubicBezTo>
                    <a:pt x="96" y="149"/>
                    <a:pt x="97" y="150"/>
                    <a:pt x="97" y="151"/>
                  </a:cubicBezTo>
                  <a:cubicBezTo>
                    <a:pt x="97" y="152"/>
                    <a:pt x="98" y="153"/>
                    <a:pt x="98" y="154"/>
                  </a:cubicBezTo>
                  <a:cubicBezTo>
                    <a:pt x="98" y="155"/>
                    <a:pt x="98" y="156"/>
                    <a:pt x="99" y="157"/>
                  </a:cubicBezTo>
                  <a:cubicBezTo>
                    <a:pt x="99" y="158"/>
                    <a:pt x="99" y="159"/>
                    <a:pt x="99" y="160"/>
                  </a:cubicBezTo>
                  <a:cubicBezTo>
                    <a:pt x="100" y="160"/>
                    <a:pt x="100" y="160"/>
                    <a:pt x="100" y="160"/>
                  </a:cubicBezTo>
                  <a:cubicBezTo>
                    <a:pt x="100" y="159"/>
                    <a:pt x="100" y="159"/>
                    <a:pt x="100" y="158"/>
                  </a:cubicBezTo>
                  <a:cubicBezTo>
                    <a:pt x="100" y="157"/>
                    <a:pt x="101" y="156"/>
                    <a:pt x="101" y="155"/>
                  </a:cubicBezTo>
                  <a:cubicBezTo>
                    <a:pt x="101" y="154"/>
                    <a:pt x="102" y="153"/>
                    <a:pt x="102" y="152"/>
                  </a:cubicBezTo>
                  <a:cubicBezTo>
                    <a:pt x="102" y="151"/>
                    <a:pt x="103" y="149"/>
                    <a:pt x="103" y="148"/>
                  </a:cubicBezTo>
                  <a:cubicBezTo>
                    <a:pt x="121" y="106"/>
                    <a:pt x="121" y="106"/>
                    <a:pt x="121" y="106"/>
                  </a:cubicBezTo>
                  <a:cubicBezTo>
                    <a:pt x="151" y="104"/>
                    <a:pt x="151" y="104"/>
                    <a:pt x="151" y="104"/>
                  </a:cubicBezTo>
                  <a:cubicBezTo>
                    <a:pt x="116" y="175"/>
                    <a:pt x="116" y="175"/>
                    <a:pt x="116" y="175"/>
                  </a:cubicBezTo>
                  <a:cubicBezTo>
                    <a:pt x="152" y="248"/>
                    <a:pt x="152" y="248"/>
                    <a:pt x="152" y="248"/>
                  </a:cubicBezTo>
                  <a:lnTo>
                    <a:pt x="120" y="246"/>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404040"/>
                </a:solidFill>
                <a:effectLst/>
                <a:uLnTx/>
                <a:uFillTx/>
                <a:latin typeface="Segoe UI Light"/>
              </a:endParaRPr>
            </a:p>
          </p:txBody>
        </p:sp>
      </p:grpSp>
      <p:grpSp>
        <p:nvGrpSpPr>
          <p:cNvPr id="23" name="Group 9"/>
          <p:cNvGrpSpPr/>
          <p:nvPr/>
        </p:nvGrpSpPr>
        <p:grpSpPr>
          <a:xfrm>
            <a:off x="4687981" y="5380436"/>
            <a:ext cx="1279350" cy="1279350"/>
            <a:chOff x="3581751" y="3978979"/>
            <a:chExt cx="1279350" cy="1279350"/>
          </a:xfrm>
        </p:grpSpPr>
        <p:sp>
          <p:nvSpPr>
            <p:cNvPr id="24" name="Oval 33"/>
            <p:cNvSpPr/>
            <p:nvPr/>
          </p:nvSpPr>
          <p:spPr bwMode="auto">
            <a:xfrm>
              <a:off x="3581751" y="3978979"/>
              <a:ext cx="1279350" cy="1279350"/>
            </a:xfrm>
            <a:prstGeom prst="ellipse">
              <a:avLst/>
            </a:prstGeom>
            <a:solidFill>
              <a:srgbClr val="DC5B26"/>
            </a:solidFill>
            <a:ln w="25400"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B4A0FF">
                    <a:lumMod val="75000"/>
                  </a:srgbClr>
                </a:solidFill>
                <a:effectLst/>
                <a:uLnTx/>
                <a:uFillTx/>
                <a:latin typeface="Segoe UI Light"/>
                <a:ea typeface="Segoe UI Light"/>
                <a:cs typeface="Segoe UI Light"/>
              </a:endParaRPr>
            </a:p>
          </p:txBody>
        </p:sp>
        <p:sp>
          <p:nvSpPr>
            <p:cNvPr id="25" name="Freeform 29"/>
            <p:cNvSpPr>
              <a:spLocks noChangeAspect="1" noEditPoints="1"/>
            </p:cNvSpPr>
            <p:nvPr/>
          </p:nvSpPr>
          <p:spPr bwMode="black">
            <a:xfrm>
              <a:off x="3850180" y="4220102"/>
              <a:ext cx="810524" cy="797105"/>
            </a:xfrm>
            <a:custGeom>
              <a:avLst/>
              <a:gdLst>
                <a:gd name="T0" fmla="*/ 118 w 356"/>
                <a:gd name="T1" fmla="*/ 135 h 352"/>
                <a:gd name="T2" fmla="*/ 102 w 356"/>
                <a:gd name="T3" fmla="*/ 130 h 352"/>
                <a:gd name="T4" fmla="*/ 92 w 356"/>
                <a:gd name="T5" fmla="*/ 171 h 352"/>
                <a:gd name="T6" fmla="*/ 102 w 356"/>
                <a:gd name="T7" fmla="*/ 173 h 352"/>
                <a:gd name="T8" fmla="*/ 118 w 356"/>
                <a:gd name="T9" fmla="*/ 168 h 352"/>
                <a:gd name="T10" fmla="*/ 123 w 356"/>
                <a:gd name="T11" fmla="*/ 151 h 352"/>
                <a:gd name="T12" fmla="*/ 0 w 356"/>
                <a:gd name="T13" fmla="*/ 36 h 352"/>
                <a:gd name="T14" fmla="*/ 208 w 356"/>
                <a:gd name="T15" fmla="*/ 352 h 352"/>
                <a:gd name="T16" fmla="*/ 0 w 356"/>
                <a:gd name="T17" fmla="*/ 36 h 352"/>
                <a:gd name="T18" fmla="*/ 149 w 356"/>
                <a:gd name="T19" fmla="*/ 169 h 352"/>
                <a:gd name="T20" fmla="*/ 140 w 356"/>
                <a:gd name="T21" fmla="*/ 184 h 352"/>
                <a:gd name="T22" fmla="*/ 124 w 356"/>
                <a:gd name="T23" fmla="*/ 194 h 352"/>
                <a:gd name="T24" fmla="*/ 104 w 356"/>
                <a:gd name="T25" fmla="*/ 197 h 352"/>
                <a:gd name="T26" fmla="*/ 92 w 356"/>
                <a:gd name="T27" fmla="*/ 244 h 352"/>
                <a:gd name="T28" fmla="*/ 68 w 356"/>
                <a:gd name="T29" fmla="*/ 108 h 352"/>
                <a:gd name="T30" fmla="*/ 126 w 356"/>
                <a:gd name="T31" fmla="*/ 107 h 352"/>
                <a:gd name="T32" fmla="*/ 150 w 356"/>
                <a:gd name="T33" fmla="*/ 129 h 352"/>
                <a:gd name="T34" fmla="*/ 152 w 356"/>
                <a:gd name="T35" fmla="*/ 159 h 352"/>
                <a:gd name="T36" fmla="*/ 111 w 356"/>
                <a:gd name="T37" fmla="*/ 131 h 352"/>
                <a:gd name="T38" fmla="*/ 92 w 356"/>
                <a:gd name="T39" fmla="*/ 131 h 352"/>
                <a:gd name="T40" fmla="*/ 94 w 356"/>
                <a:gd name="T41" fmla="*/ 173 h 352"/>
                <a:gd name="T42" fmla="*/ 111 w 356"/>
                <a:gd name="T43" fmla="*/ 172 h 352"/>
                <a:gd name="T44" fmla="*/ 122 w 356"/>
                <a:gd name="T45" fmla="*/ 161 h 352"/>
                <a:gd name="T46" fmla="*/ 122 w 356"/>
                <a:gd name="T47" fmla="*/ 142 h 352"/>
                <a:gd name="T48" fmla="*/ 122 w 356"/>
                <a:gd name="T49" fmla="*/ 142 h 352"/>
                <a:gd name="T50" fmla="*/ 111 w 356"/>
                <a:gd name="T51" fmla="*/ 131 h 352"/>
                <a:gd name="T52" fmla="*/ 92 w 356"/>
                <a:gd name="T53" fmla="*/ 131 h 352"/>
                <a:gd name="T54" fmla="*/ 94 w 356"/>
                <a:gd name="T55" fmla="*/ 173 h 352"/>
                <a:gd name="T56" fmla="*/ 111 w 356"/>
                <a:gd name="T57" fmla="*/ 172 h 352"/>
                <a:gd name="T58" fmla="*/ 122 w 356"/>
                <a:gd name="T59" fmla="*/ 161 h 352"/>
                <a:gd name="T60" fmla="*/ 122 w 356"/>
                <a:gd name="T61" fmla="*/ 142 h 352"/>
                <a:gd name="T62" fmla="*/ 216 w 356"/>
                <a:gd name="T63" fmla="*/ 52 h 352"/>
                <a:gd name="T64" fmla="*/ 244 w 356"/>
                <a:gd name="T65" fmla="*/ 92 h 352"/>
                <a:gd name="T66" fmla="*/ 292 w 356"/>
                <a:gd name="T67" fmla="*/ 140 h 352"/>
                <a:gd name="T68" fmla="*/ 216 w 356"/>
                <a:gd name="T69" fmla="*/ 179 h 352"/>
                <a:gd name="T70" fmla="*/ 320 w 356"/>
                <a:gd name="T71" fmla="*/ 212 h 352"/>
                <a:gd name="T72" fmla="*/ 216 w 356"/>
                <a:gd name="T73" fmla="*/ 228 h 352"/>
                <a:gd name="T74" fmla="*/ 320 w 356"/>
                <a:gd name="T75" fmla="*/ 248 h 352"/>
                <a:gd name="T76" fmla="*/ 216 w 356"/>
                <a:gd name="T77" fmla="*/ 264 h 352"/>
                <a:gd name="T78" fmla="*/ 348 w 356"/>
                <a:gd name="T79" fmla="*/ 300 h 352"/>
                <a:gd name="T80" fmla="*/ 356 w 356"/>
                <a:gd name="T81" fmla="*/ 60 h 352"/>
                <a:gd name="T82" fmla="*/ 252 w 356"/>
                <a:gd name="T83" fmla="*/ 132 h 352"/>
                <a:gd name="T84" fmla="*/ 300 w 356"/>
                <a:gd name="T85" fmla="*/ 13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6" h="352">
                  <a:moveTo>
                    <a:pt x="122" y="142"/>
                  </a:moveTo>
                  <a:cubicBezTo>
                    <a:pt x="121" y="139"/>
                    <a:pt x="120" y="137"/>
                    <a:pt x="118" y="135"/>
                  </a:cubicBezTo>
                  <a:cubicBezTo>
                    <a:pt x="116" y="133"/>
                    <a:pt x="114" y="132"/>
                    <a:pt x="111" y="131"/>
                  </a:cubicBezTo>
                  <a:cubicBezTo>
                    <a:pt x="109" y="130"/>
                    <a:pt x="105" y="130"/>
                    <a:pt x="102" y="130"/>
                  </a:cubicBezTo>
                  <a:cubicBezTo>
                    <a:pt x="92" y="131"/>
                    <a:pt x="92" y="131"/>
                    <a:pt x="92" y="131"/>
                  </a:cubicBezTo>
                  <a:cubicBezTo>
                    <a:pt x="92" y="171"/>
                    <a:pt x="92" y="171"/>
                    <a:pt x="92" y="171"/>
                  </a:cubicBezTo>
                  <a:cubicBezTo>
                    <a:pt x="94" y="173"/>
                    <a:pt x="94" y="173"/>
                    <a:pt x="94" y="173"/>
                  </a:cubicBezTo>
                  <a:cubicBezTo>
                    <a:pt x="102" y="173"/>
                    <a:pt x="102" y="173"/>
                    <a:pt x="102" y="173"/>
                  </a:cubicBezTo>
                  <a:cubicBezTo>
                    <a:pt x="105" y="173"/>
                    <a:pt x="109" y="173"/>
                    <a:pt x="111" y="172"/>
                  </a:cubicBezTo>
                  <a:cubicBezTo>
                    <a:pt x="114" y="171"/>
                    <a:pt x="116" y="170"/>
                    <a:pt x="118" y="168"/>
                  </a:cubicBezTo>
                  <a:cubicBezTo>
                    <a:pt x="120" y="166"/>
                    <a:pt x="121" y="164"/>
                    <a:pt x="122" y="161"/>
                  </a:cubicBezTo>
                  <a:cubicBezTo>
                    <a:pt x="123" y="158"/>
                    <a:pt x="123" y="155"/>
                    <a:pt x="123" y="151"/>
                  </a:cubicBezTo>
                  <a:cubicBezTo>
                    <a:pt x="123" y="147"/>
                    <a:pt x="123" y="144"/>
                    <a:pt x="122" y="142"/>
                  </a:cubicBezTo>
                  <a:close/>
                  <a:moveTo>
                    <a:pt x="0" y="36"/>
                  </a:moveTo>
                  <a:cubicBezTo>
                    <a:pt x="0" y="316"/>
                    <a:pt x="0" y="316"/>
                    <a:pt x="0" y="316"/>
                  </a:cubicBezTo>
                  <a:cubicBezTo>
                    <a:pt x="208" y="352"/>
                    <a:pt x="208" y="352"/>
                    <a:pt x="208" y="352"/>
                  </a:cubicBezTo>
                  <a:cubicBezTo>
                    <a:pt x="208" y="0"/>
                    <a:pt x="208" y="0"/>
                    <a:pt x="208" y="0"/>
                  </a:cubicBezTo>
                  <a:lnTo>
                    <a:pt x="0" y="36"/>
                  </a:lnTo>
                  <a:close/>
                  <a:moveTo>
                    <a:pt x="152" y="159"/>
                  </a:moveTo>
                  <a:cubicBezTo>
                    <a:pt x="151" y="163"/>
                    <a:pt x="150" y="166"/>
                    <a:pt x="149" y="169"/>
                  </a:cubicBezTo>
                  <a:cubicBezTo>
                    <a:pt x="148" y="172"/>
                    <a:pt x="147" y="174"/>
                    <a:pt x="145" y="177"/>
                  </a:cubicBezTo>
                  <a:cubicBezTo>
                    <a:pt x="144" y="179"/>
                    <a:pt x="142" y="182"/>
                    <a:pt x="140" y="184"/>
                  </a:cubicBezTo>
                  <a:cubicBezTo>
                    <a:pt x="137" y="186"/>
                    <a:pt x="135" y="188"/>
                    <a:pt x="132" y="190"/>
                  </a:cubicBezTo>
                  <a:cubicBezTo>
                    <a:pt x="130" y="192"/>
                    <a:pt x="127" y="193"/>
                    <a:pt x="124" y="194"/>
                  </a:cubicBezTo>
                  <a:cubicBezTo>
                    <a:pt x="121" y="195"/>
                    <a:pt x="118" y="196"/>
                    <a:pt x="115" y="197"/>
                  </a:cubicBezTo>
                  <a:cubicBezTo>
                    <a:pt x="111" y="197"/>
                    <a:pt x="108" y="197"/>
                    <a:pt x="104" y="197"/>
                  </a:cubicBezTo>
                  <a:cubicBezTo>
                    <a:pt x="92" y="197"/>
                    <a:pt x="92" y="197"/>
                    <a:pt x="92" y="197"/>
                  </a:cubicBezTo>
                  <a:cubicBezTo>
                    <a:pt x="92" y="244"/>
                    <a:pt x="92" y="244"/>
                    <a:pt x="92" y="244"/>
                  </a:cubicBezTo>
                  <a:cubicBezTo>
                    <a:pt x="68" y="243"/>
                    <a:pt x="68" y="243"/>
                    <a:pt x="68" y="243"/>
                  </a:cubicBezTo>
                  <a:cubicBezTo>
                    <a:pt x="68" y="108"/>
                    <a:pt x="68" y="108"/>
                    <a:pt x="68" y="108"/>
                  </a:cubicBezTo>
                  <a:cubicBezTo>
                    <a:pt x="107" y="106"/>
                    <a:pt x="107" y="106"/>
                    <a:pt x="107" y="106"/>
                  </a:cubicBezTo>
                  <a:cubicBezTo>
                    <a:pt x="114" y="105"/>
                    <a:pt x="121" y="106"/>
                    <a:pt x="126" y="107"/>
                  </a:cubicBezTo>
                  <a:cubicBezTo>
                    <a:pt x="132" y="109"/>
                    <a:pt x="137" y="111"/>
                    <a:pt x="141" y="115"/>
                  </a:cubicBezTo>
                  <a:cubicBezTo>
                    <a:pt x="145" y="119"/>
                    <a:pt x="148" y="123"/>
                    <a:pt x="150" y="129"/>
                  </a:cubicBezTo>
                  <a:cubicBezTo>
                    <a:pt x="152" y="135"/>
                    <a:pt x="153" y="142"/>
                    <a:pt x="153" y="149"/>
                  </a:cubicBezTo>
                  <a:cubicBezTo>
                    <a:pt x="153" y="153"/>
                    <a:pt x="152" y="156"/>
                    <a:pt x="152" y="159"/>
                  </a:cubicBezTo>
                  <a:close/>
                  <a:moveTo>
                    <a:pt x="118" y="135"/>
                  </a:moveTo>
                  <a:cubicBezTo>
                    <a:pt x="116" y="133"/>
                    <a:pt x="114" y="132"/>
                    <a:pt x="111" y="131"/>
                  </a:cubicBezTo>
                  <a:cubicBezTo>
                    <a:pt x="109" y="130"/>
                    <a:pt x="105" y="130"/>
                    <a:pt x="102" y="130"/>
                  </a:cubicBezTo>
                  <a:cubicBezTo>
                    <a:pt x="92" y="131"/>
                    <a:pt x="92" y="131"/>
                    <a:pt x="92" y="131"/>
                  </a:cubicBezTo>
                  <a:cubicBezTo>
                    <a:pt x="92" y="171"/>
                    <a:pt x="92" y="171"/>
                    <a:pt x="92" y="171"/>
                  </a:cubicBezTo>
                  <a:cubicBezTo>
                    <a:pt x="94" y="173"/>
                    <a:pt x="94" y="173"/>
                    <a:pt x="94" y="173"/>
                  </a:cubicBezTo>
                  <a:cubicBezTo>
                    <a:pt x="102" y="173"/>
                    <a:pt x="102" y="173"/>
                    <a:pt x="102" y="173"/>
                  </a:cubicBezTo>
                  <a:cubicBezTo>
                    <a:pt x="105" y="173"/>
                    <a:pt x="109" y="173"/>
                    <a:pt x="111" y="172"/>
                  </a:cubicBezTo>
                  <a:cubicBezTo>
                    <a:pt x="114" y="171"/>
                    <a:pt x="116" y="170"/>
                    <a:pt x="118" y="168"/>
                  </a:cubicBezTo>
                  <a:cubicBezTo>
                    <a:pt x="120" y="166"/>
                    <a:pt x="121" y="164"/>
                    <a:pt x="122" y="161"/>
                  </a:cubicBezTo>
                  <a:cubicBezTo>
                    <a:pt x="123" y="158"/>
                    <a:pt x="123" y="155"/>
                    <a:pt x="123" y="151"/>
                  </a:cubicBezTo>
                  <a:cubicBezTo>
                    <a:pt x="123" y="147"/>
                    <a:pt x="123" y="144"/>
                    <a:pt x="122" y="142"/>
                  </a:cubicBezTo>
                  <a:cubicBezTo>
                    <a:pt x="121" y="139"/>
                    <a:pt x="120" y="137"/>
                    <a:pt x="118" y="135"/>
                  </a:cubicBezTo>
                  <a:close/>
                  <a:moveTo>
                    <a:pt x="122" y="142"/>
                  </a:moveTo>
                  <a:cubicBezTo>
                    <a:pt x="121" y="139"/>
                    <a:pt x="120" y="137"/>
                    <a:pt x="118" y="135"/>
                  </a:cubicBezTo>
                  <a:cubicBezTo>
                    <a:pt x="116" y="133"/>
                    <a:pt x="114" y="132"/>
                    <a:pt x="111" y="131"/>
                  </a:cubicBezTo>
                  <a:cubicBezTo>
                    <a:pt x="109" y="130"/>
                    <a:pt x="105" y="130"/>
                    <a:pt x="102" y="130"/>
                  </a:cubicBezTo>
                  <a:cubicBezTo>
                    <a:pt x="92" y="131"/>
                    <a:pt x="92" y="131"/>
                    <a:pt x="92" y="131"/>
                  </a:cubicBezTo>
                  <a:cubicBezTo>
                    <a:pt x="92" y="171"/>
                    <a:pt x="92" y="171"/>
                    <a:pt x="92" y="171"/>
                  </a:cubicBezTo>
                  <a:cubicBezTo>
                    <a:pt x="94" y="173"/>
                    <a:pt x="94" y="173"/>
                    <a:pt x="94" y="173"/>
                  </a:cubicBezTo>
                  <a:cubicBezTo>
                    <a:pt x="102" y="173"/>
                    <a:pt x="102" y="173"/>
                    <a:pt x="102" y="173"/>
                  </a:cubicBezTo>
                  <a:cubicBezTo>
                    <a:pt x="105" y="173"/>
                    <a:pt x="109" y="173"/>
                    <a:pt x="111" y="172"/>
                  </a:cubicBezTo>
                  <a:cubicBezTo>
                    <a:pt x="114" y="171"/>
                    <a:pt x="116" y="170"/>
                    <a:pt x="118" y="168"/>
                  </a:cubicBezTo>
                  <a:cubicBezTo>
                    <a:pt x="120" y="166"/>
                    <a:pt x="121" y="164"/>
                    <a:pt x="122" y="161"/>
                  </a:cubicBezTo>
                  <a:cubicBezTo>
                    <a:pt x="123" y="158"/>
                    <a:pt x="123" y="155"/>
                    <a:pt x="123" y="151"/>
                  </a:cubicBezTo>
                  <a:cubicBezTo>
                    <a:pt x="123" y="147"/>
                    <a:pt x="123" y="144"/>
                    <a:pt x="122" y="142"/>
                  </a:cubicBezTo>
                  <a:close/>
                  <a:moveTo>
                    <a:pt x="348" y="52"/>
                  </a:moveTo>
                  <a:cubicBezTo>
                    <a:pt x="216" y="52"/>
                    <a:pt x="216" y="52"/>
                    <a:pt x="216" y="52"/>
                  </a:cubicBezTo>
                  <a:cubicBezTo>
                    <a:pt x="216" y="101"/>
                    <a:pt x="216" y="101"/>
                    <a:pt x="216" y="101"/>
                  </a:cubicBezTo>
                  <a:cubicBezTo>
                    <a:pt x="224" y="95"/>
                    <a:pt x="234" y="92"/>
                    <a:pt x="244" y="92"/>
                  </a:cubicBezTo>
                  <a:cubicBezTo>
                    <a:pt x="244" y="140"/>
                    <a:pt x="244" y="140"/>
                    <a:pt x="244" y="140"/>
                  </a:cubicBezTo>
                  <a:cubicBezTo>
                    <a:pt x="292" y="140"/>
                    <a:pt x="292" y="140"/>
                    <a:pt x="292" y="140"/>
                  </a:cubicBezTo>
                  <a:cubicBezTo>
                    <a:pt x="292" y="167"/>
                    <a:pt x="271" y="188"/>
                    <a:pt x="244" y="188"/>
                  </a:cubicBezTo>
                  <a:cubicBezTo>
                    <a:pt x="234" y="188"/>
                    <a:pt x="224" y="185"/>
                    <a:pt x="216" y="179"/>
                  </a:cubicBezTo>
                  <a:cubicBezTo>
                    <a:pt x="216" y="212"/>
                    <a:pt x="216" y="212"/>
                    <a:pt x="216" y="212"/>
                  </a:cubicBezTo>
                  <a:cubicBezTo>
                    <a:pt x="320" y="212"/>
                    <a:pt x="320" y="212"/>
                    <a:pt x="320" y="212"/>
                  </a:cubicBezTo>
                  <a:cubicBezTo>
                    <a:pt x="320" y="228"/>
                    <a:pt x="320" y="228"/>
                    <a:pt x="320" y="228"/>
                  </a:cubicBezTo>
                  <a:cubicBezTo>
                    <a:pt x="216" y="228"/>
                    <a:pt x="216" y="228"/>
                    <a:pt x="216" y="228"/>
                  </a:cubicBezTo>
                  <a:cubicBezTo>
                    <a:pt x="216" y="248"/>
                    <a:pt x="216" y="248"/>
                    <a:pt x="216" y="248"/>
                  </a:cubicBezTo>
                  <a:cubicBezTo>
                    <a:pt x="320" y="248"/>
                    <a:pt x="320" y="248"/>
                    <a:pt x="320" y="248"/>
                  </a:cubicBezTo>
                  <a:cubicBezTo>
                    <a:pt x="320" y="264"/>
                    <a:pt x="320" y="264"/>
                    <a:pt x="320" y="264"/>
                  </a:cubicBezTo>
                  <a:cubicBezTo>
                    <a:pt x="216" y="264"/>
                    <a:pt x="216" y="264"/>
                    <a:pt x="216" y="264"/>
                  </a:cubicBezTo>
                  <a:cubicBezTo>
                    <a:pt x="216" y="300"/>
                    <a:pt x="216" y="300"/>
                    <a:pt x="216" y="300"/>
                  </a:cubicBezTo>
                  <a:cubicBezTo>
                    <a:pt x="348" y="300"/>
                    <a:pt x="348" y="300"/>
                    <a:pt x="348" y="300"/>
                  </a:cubicBezTo>
                  <a:cubicBezTo>
                    <a:pt x="353" y="300"/>
                    <a:pt x="356" y="297"/>
                    <a:pt x="356" y="292"/>
                  </a:cubicBezTo>
                  <a:cubicBezTo>
                    <a:pt x="356" y="60"/>
                    <a:pt x="356" y="60"/>
                    <a:pt x="356" y="60"/>
                  </a:cubicBezTo>
                  <a:cubicBezTo>
                    <a:pt x="356" y="55"/>
                    <a:pt x="353" y="52"/>
                    <a:pt x="348" y="52"/>
                  </a:cubicBezTo>
                  <a:close/>
                  <a:moveTo>
                    <a:pt x="252" y="132"/>
                  </a:moveTo>
                  <a:cubicBezTo>
                    <a:pt x="252" y="84"/>
                    <a:pt x="252" y="84"/>
                    <a:pt x="252" y="84"/>
                  </a:cubicBezTo>
                  <a:cubicBezTo>
                    <a:pt x="279" y="84"/>
                    <a:pt x="300" y="105"/>
                    <a:pt x="300" y="132"/>
                  </a:cubicBezTo>
                  <a:lnTo>
                    <a:pt x="252" y="13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404040"/>
                </a:solidFill>
                <a:effectLst/>
                <a:uLnTx/>
                <a:uFillTx/>
                <a:latin typeface="Segoe UI Light"/>
              </a:endParaRPr>
            </a:p>
          </p:txBody>
        </p:sp>
      </p:grpSp>
      <p:sp>
        <p:nvSpPr>
          <p:cNvPr id="26" name="TextBox 42"/>
          <p:cNvSpPr txBox="1"/>
          <p:nvPr/>
        </p:nvSpPr>
        <p:spPr>
          <a:xfrm>
            <a:off x="2233295" y="2775057"/>
            <a:ext cx="2190563" cy="572464"/>
          </a:xfrm>
          <a:prstGeom prst="rect">
            <a:avLst/>
          </a:prstGeom>
          <a:noFill/>
        </p:spPr>
        <p:txBody>
          <a:bodyPr wrap="square" lIns="182880" tIns="146304" rIns="182880" bIns="146304" rtlCol="0" anchor="t" anchorCtr="0">
            <a:noAutofit/>
          </a:bodyPr>
          <a:lstStyle/>
          <a:p>
            <a:pPr marL="0" marR="0" lvl="0" indent="0" algn="ctr" defTabSz="932597" eaLnBrk="1" fontAlgn="auto" latinLnBrk="0" hangingPunct="1">
              <a:lnSpc>
                <a:spcPct val="90000"/>
              </a:lnSpc>
              <a:spcBef>
                <a:spcPct val="0"/>
              </a:spcBef>
              <a:spcAft>
                <a:spcPts val="0"/>
              </a:spcAft>
              <a:buClrTx/>
              <a:buSzTx/>
              <a:buFontTx/>
              <a:buNone/>
              <a:tabLst/>
              <a:defRPr/>
            </a:pPr>
            <a:r>
              <a:rPr lang="es-ES" sz="2000" b="1" kern="0" dirty="0">
                <a:gradFill>
                  <a:gsLst>
                    <a:gs pos="9565">
                      <a:srgbClr val="FFFFFF"/>
                    </a:gs>
                    <a:gs pos="39000">
                      <a:srgbClr val="FFFFFF"/>
                    </a:gs>
                  </a:gsLst>
                  <a:lin ang="5400000" scaled="0"/>
                </a:gradFill>
                <a:latin typeface="Segoe UI Light"/>
                <a:cs typeface="Segoe UI Light"/>
              </a:rPr>
              <a:t>Administración</a:t>
            </a:r>
            <a:endParaRPr kumimoji="0" lang="es-ES" sz="2000" b="1" i="0" u="none" strike="noStrike" kern="0" cap="none" spc="0" normalizeH="0" baseline="0" dirty="0">
              <a:ln>
                <a:noFill/>
              </a:ln>
              <a:gradFill>
                <a:gsLst>
                  <a:gs pos="9565">
                    <a:srgbClr val="FFFFFF"/>
                  </a:gs>
                  <a:gs pos="39000">
                    <a:srgbClr val="FFFFFF"/>
                  </a:gs>
                </a:gsLst>
                <a:lin ang="5400000" scaled="0"/>
              </a:gradFill>
              <a:effectLst/>
              <a:uLnTx/>
              <a:uFillTx/>
              <a:latin typeface="Segoe UI Light"/>
              <a:cs typeface="Segoe UI Light"/>
            </a:endParaRPr>
          </a:p>
        </p:txBody>
      </p:sp>
      <p:grpSp>
        <p:nvGrpSpPr>
          <p:cNvPr id="27" name="Group 40"/>
          <p:cNvGrpSpPr/>
          <p:nvPr/>
        </p:nvGrpSpPr>
        <p:grpSpPr>
          <a:xfrm>
            <a:off x="2671407" y="4115863"/>
            <a:ext cx="1279350" cy="1279350"/>
            <a:chOff x="3491332" y="3469069"/>
            <a:chExt cx="822960" cy="822960"/>
          </a:xfrm>
        </p:grpSpPr>
        <p:sp>
          <p:nvSpPr>
            <p:cNvPr id="28" name="Oval 41"/>
            <p:cNvSpPr>
              <a:spLocks noChangeAspect="1"/>
            </p:cNvSpPr>
            <p:nvPr/>
          </p:nvSpPr>
          <p:spPr bwMode="auto">
            <a:xfrm>
              <a:off x="3491332" y="3469069"/>
              <a:ext cx="822960" cy="822960"/>
            </a:xfrm>
            <a:prstGeom prst="ellipse">
              <a:avLst/>
            </a:prstGeom>
            <a:solidFill>
              <a:srgbClr val="D09500"/>
            </a:solidFill>
            <a:ln w="25400"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B4A0FF">
                    <a:lumMod val="75000"/>
                  </a:srgbClr>
                </a:solidFill>
                <a:effectLst/>
                <a:uLnTx/>
                <a:uFillTx/>
                <a:latin typeface="Segoe UI Light"/>
                <a:ea typeface="Segoe UI Light"/>
                <a:cs typeface="Segoe UI Light"/>
              </a:endParaRPr>
            </a:p>
          </p:txBody>
        </p:sp>
        <p:sp>
          <p:nvSpPr>
            <p:cNvPr id="29" name="Freeform 40"/>
            <p:cNvSpPr>
              <a:spLocks noEditPoints="1"/>
            </p:cNvSpPr>
            <p:nvPr/>
          </p:nvSpPr>
          <p:spPr bwMode="black">
            <a:xfrm>
              <a:off x="3661596" y="3636296"/>
              <a:ext cx="482432" cy="488507"/>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Segoe UI Light"/>
              </a:endParaRPr>
            </a:p>
          </p:txBody>
        </p:sp>
      </p:grpSp>
      <p:sp>
        <p:nvSpPr>
          <p:cNvPr id="30" name="TextBox 30"/>
          <p:cNvSpPr txBox="1"/>
          <p:nvPr/>
        </p:nvSpPr>
        <p:spPr>
          <a:xfrm>
            <a:off x="4642627" y="2821224"/>
            <a:ext cx="3130975" cy="480131"/>
          </a:xfrm>
          <a:prstGeom prst="rect">
            <a:avLst/>
          </a:prstGeom>
          <a:noFill/>
        </p:spPr>
        <p:txBody>
          <a:bodyPr wrap="square" lIns="182880" tIns="146304" rIns="182880" bIns="146304" rtlCol="0" anchor="t" anchorCtr="0">
            <a:noAutofit/>
          </a:bodyPr>
          <a:lstStyle>
            <a:defPPr>
              <a:defRPr lang="en-US"/>
            </a:defPPr>
            <a:lvl1pPr marR="0" lvl="0" indent="0" defTabSz="932597" fontAlgn="auto">
              <a:lnSpc>
                <a:spcPct val="90000"/>
              </a:lnSpc>
              <a:spcBef>
                <a:spcPct val="0"/>
              </a:spcBef>
              <a:spcAft>
                <a:spcPts val="0"/>
              </a:spcAft>
              <a:buClrTx/>
              <a:buSzTx/>
              <a:buFontTx/>
              <a:buNone/>
              <a:tabLst/>
              <a:defRPr kumimoji="0" sz="2400" b="0" i="0" u="none" strike="noStrike" kern="0" cap="none" spc="0" normalizeH="0" baseline="0">
                <a:ln>
                  <a:noFill/>
                </a:ln>
                <a:gradFill>
                  <a:gsLst>
                    <a:gs pos="9565">
                      <a:srgbClr val="FFFFFF"/>
                    </a:gs>
                    <a:gs pos="39000">
                      <a:srgbClr val="FFFFFF"/>
                    </a:gs>
                  </a:gsLst>
                  <a:lin ang="5400000" scaled="0"/>
                </a:gradFill>
                <a:effectLst/>
                <a:uLnTx/>
                <a:uFillTx/>
                <a:cs typeface="Segoe UI Semibold" panose="020B0702040204020203" pitchFamily="34" charset="0"/>
              </a:defRPr>
            </a:lvl1pPr>
          </a:lstStyle>
          <a:p>
            <a:pPr algn="ctr"/>
            <a:r>
              <a:rPr lang="es-ES" sz="2000" b="1" dirty="0">
                <a:latin typeface="Segoe UI Light"/>
                <a:cs typeface="Segoe UI Light"/>
              </a:rPr>
              <a:t>Conversaciones</a:t>
            </a:r>
          </a:p>
        </p:txBody>
      </p:sp>
      <p:cxnSp>
        <p:nvCxnSpPr>
          <p:cNvPr id="31" name="Straight Connector 11"/>
          <p:cNvCxnSpPr/>
          <p:nvPr/>
        </p:nvCxnSpPr>
        <p:spPr>
          <a:xfrm>
            <a:off x="4687981" y="4799468"/>
            <a:ext cx="5467888" cy="0"/>
          </a:xfrm>
          <a:prstGeom prst="line">
            <a:avLst/>
          </a:prstGeom>
          <a:ln w="3175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3" name="Marcador de texto 2"/>
          <p:cNvSpPr txBox="1">
            <a:spLocks/>
          </p:cNvSpPr>
          <p:nvPr/>
        </p:nvSpPr>
        <p:spPr>
          <a:xfrm>
            <a:off x="6635568" y="1448998"/>
            <a:ext cx="5400289" cy="2043636"/>
          </a:xfrm>
          <a:prstGeom prst="rect">
            <a:avLst/>
          </a:prstGeom>
        </p:spPr>
        <p:txBody>
          <a:bodyPr vert="horz" lIns="0" tIns="0" rIns="0" bIns="0" rtlCol="0">
            <a:noAutofit/>
          </a:bodyPr>
          <a:lstStyle>
            <a:lvl1pPr marL="213179" marR="0" indent="-213179" algn="l" defTabSz="685955" rtl="0" eaLnBrk="1" fontAlgn="auto" latinLnBrk="0" hangingPunct="1">
              <a:lnSpc>
                <a:spcPct val="90000"/>
              </a:lnSpc>
              <a:spcBef>
                <a:spcPct val="20000"/>
              </a:spcBef>
              <a:spcAft>
                <a:spcPts val="0"/>
              </a:spcAft>
              <a:buClrTx/>
              <a:buSzPct val="80000"/>
              <a:buFont typeface="Wingdings" pitchFamily="2" charset="2"/>
              <a:buChar char=""/>
              <a:tabLst/>
              <a:defRPr sz="3001" kern="1200" spc="-53" baseline="0">
                <a:solidFill>
                  <a:srgbClr val="333333"/>
                </a:solidFill>
                <a:latin typeface="+mj-lt"/>
                <a:ea typeface="+mn-ea"/>
                <a:cs typeface="+mn-cs"/>
              </a:defRPr>
            </a:lvl1pPr>
            <a:lvl2pPr marL="388247"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56171" marR="0" indent="-167923"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3pPr>
            <a:lvl4pPr marL="685983" marR="0" indent="-129813"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815796" marR="0" indent="-129813"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s-ES" sz="3000" dirty="0"/>
              <a:t>Referencias</a:t>
            </a:r>
          </a:p>
          <a:p>
            <a:pPr marL="685800" lvl="1" indent="-228600" defTabSz="914400">
              <a:spcBef>
                <a:spcPts val="500"/>
              </a:spcBef>
              <a:buSzTx/>
              <a:defRPr/>
            </a:pPr>
            <a:r>
              <a:rPr lang="en-US" dirty="0">
                <a:solidFill>
                  <a:prstClr val="black"/>
                </a:solidFill>
                <a:hlinkClick r:id="rId2"/>
              </a:rPr>
              <a:t>Office 365 unified API overview</a:t>
            </a:r>
            <a:endParaRPr lang="en-US" dirty="0">
              <a:solidFill>
                <a:prstClr val="black"/>
              </a:solidFill>
              <a:cs typeface="Segoe UI Light"/>
              <a:hlinkClick r:id="rId3"/>
            </a:endParaRPr>
          </a:p>
          <a:p>
            <a:pPr marL="685800" indent="-228600" defTabSz="914400">
              <a:spcBef>
                <a:spcPts val="500"/>
              </a:spcBef>
            </a:pPr>
            <a:r>
              <a:rPr lang="en-US" sz="1800" dirty="0">
                <a:solidFill>
                  <a:prstClr val="black"/>
                </a:solidFill>
                <a:cs typeface="Segoe UI Light"/>
                <a:hlinkClick r:id="rId3"/>
              </a:rPr>
              <a:t>Office 365 Groups REST API reference </a:t>
            </a:r>
            <a:endParaRPr lang="en-US" sz="1800" dirty="0">
              <a:solidFill>
                <a:prstClr val="black"/>
              </a:solidFill>
              <a:cs typeface="Segoe UI Light"/>
            </a:endParaRPr>
          </a:p>
          <a:p>
            <a:pPr marL="685800" lvl="1" indent="-228600" defTabSz="914400">
              <a:spcBef>
                <a:spcPts val="500"/>
              </a:spcBef>
              <a:buSzTx/>
              <a:defRPr/>
            </a:pPr>
            <a:r>
              <a:rPr lang="en-US" dirty="0">
                <a:solidFill>
                  <a:prstClr val="black"/>
                </a:solidFill>
                <a:cs typeface="Segoe UI Light"/>
                <a:hlinkClick r:id="rId4"/>
              </a:rPr>
              <a:t>Deep Dive into the Office 365 Groups API</a:t>
            </a:r>
            <a:endParaRPr lang="es-ES" dirty="0">
              <a:solidFill>
                <a:prstClr val="black"/>
              </a:solidFill>
            </a:endParaRPr>
          </a:p>
        </p:txBody>
      </p:sp>
    </p:spTree>
    <p:extLst>
      <p:ext uri="{BB962C8B-B14F-4D97-AF65-F5344CB8AC3E}">
        <p14:creationId xmlns:p14="http://schemas.microsoft.com/office/powerpoint/2010/main" val="1665094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Escenarios Híbridos con Grupos de Office 365</a:t>
            </a:r>
          </a:p>
        </p:txBody>
      </p:sp>
      <p:sp>
        <p:nvSpPr>
          <p:cNvPr id="3" name="Marcador de texto 2"/>
          <p:cNvSpPr>
            <a:spLocks noGrp="1"/>
          </p:cNvSpPr>
          <p:nvPr>
            <p:ph type="body" sz="quarter" idx="10"/>
          </p:nvPr>
        </p:nvSpPr>
        <p:spPr/>
        <p:txBody>
          <a:bodyPr/>
          <a:lstStyle/>
          <a:p>
            <a:r>
              <a:rPr lang="es-ES" dirty="0"/>
              <a:t>Los Grupos de Office 365 se crean y administran en </a:t>
            </a:r>
            <a:r>
              <a:rPr lang="es-ES" dirty="0" err="1"/>
              <a:t>Azure</a:t>
            </a:r>
            <a:r>
              <a:rPr lang="es-ES" dirty="0"/>
              <a:t> AD</a:t>
            </a:r>
          </a:p>
          <a:p>
            <a:r>
              <a:rPr lang="es-ES" dirty="0" err="1"/>
              <a:t>Azure</a:t>
            </a:r>
            <a:r>
              <a:rPr lang="es-ES" dirty="0"/>
              <a:t> AD Connect permite sincronizar Grupos con un DA </a:t>
            </a:r>
            <a:r>
              <a:rPr lang="es-ES" dirty="0" err="1"/>
              <a:t>OnPremises</a:t>
            </a:r>
            <a:r>
              <a:rPr lang="es-ES" dirty="0"/>
              <a:t> en Listas de Distribución:</a:t>
            </a:r>
          </a:p>
          <a:p>
            <a:pPr lvl="1"/>
            <a:r>
              <a:rPr lang="es-ES" dirty="0"/>
              <a:t>Target </a:t>
            </a:r>
            <a:r>
              <a:rPr lang="es-ES" dirty="0" err="1"/>
              <a:t>Address</a:t>
            </a:r>
            <a:r>
              <a:rPr lang="es-ES" dirty="0"/>
              <a:t> – La dirección de servicio asignada al Grupo en </a:t>
            </a:r>
            <a:r>
              <a:rPr lang="es-ES" dirty="0" err="1"/>
              <a:t>Azure</a:t>
            </a:r>
            <a:r>
              <a:rPr lang="es-ES" dirty="0"/>
              <a:t> AD</a:t>
            </a:r>
          </a:p>
          <a:p>
            <a:pPr lvl="1"/>
            <a:r>
              <a:rPr lang="es-ES" dirty="0" err="1"/>
              <a:t>Recipient</a:t>
            </a:r>
            <a:r>
              <a:rPr lang="es-ES" dirty="0"/>
              <a:t> </a:t>
            </a:r>
            <a:r>
              <a:rPr lang="es-ES" dirty="0" err="1"/>
              <a:t>Type</a:t>
            </a:r>
            <a:r>
              <a:rPr lang="es-ES" dirty="0"/>
              <a:t> </a:t>
            </a:r>
            <a:r>
              <a:rPr lang="es-ES" dirty="0" err="1"/>
              <a:t>Details</a:t>
            </a:r>
            <a:r>
              <a:rPr lang="es-ES" dirty="0"/>
              <a:t> – Indica que los Grupos no residen en el DA </a:t>
            </a:r>
            <a:r>
              <a:rPr lang="es-ES" dirty="0" err="1"/>
              <a:t>OnPremises</a:t>
            </a:r>
            <a:endParaRPr lang="es-ES" dirty="0"/>
          </a:p>
          <a:p>
            <a:r>
              <a:rPr lang="es-ES" dirty="0"/>
              <a:t>Se requiere AAD Premium</a:t>
            </a:r>
          </a:p>
          <a:p>
            <a:r>
              <a:rPr lang="es-ES" dirty="0"/>
              <a:t>Se requiere Exchange 2013 CU9 (buzones </a:t>
            </a:r>
            <a:r>
              <a:rPr lang="es-ES" dirty="0" err="1"/>
              <a:t>OnPremises</a:t>
            </a:r>
            <a:r>
              <a:rPr lang="es-ES" dirty="0"/>
              <a:t>)</a:t>
            </a:r>
          </a:p>
        </p:txBody>
      </p:sp>
    </p:spTree>
    <p:extLst>
      <p:ext uri="{BB962C8B-B14F-4D97-AF65-F5344CB8AC3E}">
        <p14:creationId xmlns:p14="http://schemas.microsoft.com/office/powerpoint/2010/main" val="3064114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Últimas novedades en Grupos de Office 365</a:t>
            </a:r>
          </a:p>
        </p:txBody>
      </p:sp>
      <p:sp>
        <p:nvSpPr>
          <p:cNvPr id="3" name="Marcador de texto 2"/>
          <p:cNvSpPr>
            <a:spLocks noGrp="1"/>
          </p:cNvSpPr>
          <p:nvPr>
            <p:ph type="body" sz="quarter" idx="10"/>
          </p:nvPr>
        </p:nvSpPr>
        <p:spPr/>
        <p:txBody>
          <a:bodyPr/>
          <a:lstStyle/>
          <a:p>
            <a:r>
              <a:rPr lang="es-ES" dirty="0" err="1"/>
              <a:t>Dinamyc</a:t>
            </a:r>
            <a:r>
              <a:rPr lang="es-ES" dirty="0"/>
              <a:t> </a:t>
            </a:r>
            <a:r>
              <a:rPr lang="es-ES" dirty="0" err="1"/>
              <a:t>Membership</a:t>
            </a:r>
            <a:r>
              <a:rPr lang="es-ES" dirty="0"/>
              <a:t>:</a:t>
            </a:r>
          </a:p>
          <a:p>
            <a:pPr lvl="1"/>
            <a:r>
              <a:rPr lang="es-ES" dirty="0"/>
              <a:t>Añadir usuarios a Grupos de forma dinámica en base a propiedades de </a:t>
            </a:r>
            <a:r>
              <a:rPr lang="es-ES" dirty="0" err="1"/>
              <a:t>Azure</a:t>
            </a:r>
            <a:r>
              <a:rPr lang="es-ES" dirty="0"/>
              <a:t> AD</a:t>
            </a:r>
          </a:p>
          <a:p>
            <a:pPr lvl="1"/>
            <a:r>
              <a:rPr lang="es-ES" dirty="0"/>
              <a:t>Requiere </a:t>
            </a:r>
            <a:r>
              <a:rPr lang="es-ES" dirty="0" err="1"/>
              <a:t>Azure</a:t>
            </a:r>
            <a:r>
              <a:rPr lang="es-ES" dirty="0"/>
              <a:t> AD Premium: https://azure.microsoft.com/documentation/articles/active-directory-accessmanagement-simplerulegroup/</a:t>
            </a:r>
          </a:p>
          <a:p>
            <a:r>
              <a:rPr lang="es-ES" dirty="0"/>
              <a:t>Fijar la cuota del Sitio de un Grupo:</a:t>
            </a:r>
          </a:p>
          <a:p>
            <a:pPr lvl="1"/>
            <a:r>
              <a:rPr lang="es-ES" dirty="0"/>
              <a:t>Por medio de </a:t>
            </a:r>
            <a:r>
              <a:rPr lang="es-ES" dirty="0" err="1"/>
              <a:t>PowerShell</a:t>
            </a:r>
            <a:r>
              <a:rPr lang="es-ES" dirty="0"/>
              <a:t> utilizando los </a:t>
            </a:r>
            <a:r>
              <a:rPr lang="es-ES" dirty="0" err="1"/>
              <a:t>cmdlets</a:t>
            </a:r>
            <a:r>
              <a:rPr lang="es-ES" dirty="0"/>
              <a:t> </a:t>
            </a:r>
            <a:r>
              <a:rPr lang="es-ES" dirty="0" err="1"/>
              <a:t>Get-SPOSite</a:t>
            </a:r>
            <a:r>
              <a:rPr lang="es-ES" dirty="0"/>
              <a:t> y Set-</a:t>
            </a:r>
            <a:r>
              <a:rPr lang="es-ES" dirty="0" err="1"/>
              <a:t>SPOSite</a:t>
            </a:r>
            <a:endParaRPr lang="es-ES" dirty="0"/>
          </a:p>
        </p:txBody>
      </p:sp>
      <p:sp>
        <p:nvSpPr>
          <p:cNvPr id="4" name="Rectángulo 3"/>
          <p:cNvSpPr/>
          <p:nvPr/>
        </p:nvSpPr>
        <p:spPr>
          <a:xfrm>
            <a:off x="705930" y="3962735"/>
            <a:ext cx="10965235"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l"/>
            <a:r>
              <a:rPr lang="en-US" sz="1800" dirty="0">
                <a:latin typeface="Consolas" panose="020B0609020204030204" pitchFamily="49" charset="0"/>
              </a:rPr>
              <a:t>Get-</a:t>
            </a:r>
            <a:r>
              <a:rPr lang="en-US" sz="1800" dirty="0" err="1">
                <a:latin typeface="Consolas" panose="020B0609020204030204" pitchFamily="49" charset="0"/>
              </a:rPr>
              <a:t>SPOSite</a:t>
            </a:r>
            <a:r>
              <a:rPr lang="en-US" sz="1800" dirty="0">
                <a:latin typeface="Consolas" panose="020B0609020204030204" pitchFamily="49" charset="0"/>
              </a:rPr>
              <a:t> –Identity https://contoso.sharepoint.com/sites/&lt;groupname&gt; -detailed |</a:t>
            </a:r>
            <a:r>
              <a:rPr lang="en-US" sz="1800" dirty="0" err="1">
                <a:latin typeface="Consolas" panose="020B0609020204030204" pitchFamily="49" charset="0"/>
              </a:rPr>
              <a:t>fl</a:t>
            </a:r>
            <a:endParaRPr lang="en-US" sz="1800" dirty="0">
              <a:latin typeface="Consolas" panose="020B0609020204030204" pitchFamily="49" charset="0"/>
            </a:endParaRPr>
          </a:p>
          <a:p>
            <a:pPr algn="l"/>
            <a:r>
              <a:rPr lang="en-US" sz="1800" dirty="0"/>
              <a:t>Set-</a:t>
            </a:r>
            <a:r>
              <a:rPr lang="en-US" sz="1800" dirty="0" err="1"/>
              <a:t>SPOSite</a:t>
            </a:r>
            <a:r>
              <a:rPr lang="en-US" sz="1800" dirty="0"/>
              <a:t> –Identity https://contoso.sharepoint.com/sites/&lt;groupname&gt; -</a:t>
            </a:r>
            <a:r>
              <a:rPr lang="en-US" sz="1800" dirty="0" err="1"/>
              <a:t>StorageQuota</a:t>
            </a:r>
            <a:r>
              <a:rPr lang="en-US" sz="1800" dirty="0"/>
              <a:t> 3000 -</a:t>
            </a:r>
            <a:r>
              <a:rPr lang="en-US" sz="1800" dirty="0" err="1"/>
              <a:t>StorageQuotaWarningLevel</a:t>
            </a:r>
            <a:r>
              <a:rPr lang="en-US" sz="1800" dirty="0"/>
              <a:t> 2000</a:t>
            </a:r>
            <a:endParaRPr lang="es-ES" sz="1800" dirty="0">
              <a:latin typeface="Consolas" panose="020B0609020204030204" pitchFamily="49" charset="0"/>
            </a:endParaRPr>
          </a:p>
        </p:txBody>
      </p:sp>
    </p:spTree>
    <p:extLst>
      <p:ext uri="{BB962C8B-B14F-4D97-AF65-F5344CB8AC3E}">
        <p14:creationId xmlns:p14="http://schemas.microsoft.com/office/powerpoint/2010/main" val="549066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Últimas novedades en Grupos de Office 365</a:t>
            </a:r>
          </a:p>
        </p:txBody>
      </p:sp>
      <p:sp>
        <p:nvSpPr>
          <p:cNvPr id="3" name="Marcador de texto 2"/>
          <p:cNvSpPr>
            <a:spLocks noGrp="1"/>
          </p:cNvSpPr>
          <p:nvPr>
            <p:ph type="body" sz="quarter" idx="10"/>
          </p:nvPr>
        </p:nvSpPr>
        <p:spPr/>
        <p:txBody>
          <a:bodyPr/>
          <a:lstStyle/>
          <a:p>
            <a:r>
              <a:rPr lang="es-ES" dirty="0"/>
              <a:t>Enviar en nombre del Grupo:</a:t>
            </a:r>
          </a:p>
          <a:p>
            <a:pPr lvl="1"/>
            <a:r>
              <a:rPr lang="es-ES" dirty="0"/>
              <a:t>Permite que miembros del Grupo puedan enviar y responder correos / mensajes usando en nombre del Grupo (usando su e-mail) </a:t>
            </a:r>
          </a:p>
        </p:txBody>
      </p:sp>
      <p:sp>
        <p:nvSpPr>
          <p:cNvPr id="5" name="Rectángulo 4"/>
          <p:cNvSpPr/>
          <p:nvPr/>
        </p:nvSpPr>
        <p:spPr>
          <a:xfrm>
            <a:off x="415413" y="2614272"/>
            <a:ext cx="11359585"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s-ES" sz="1800" dirty="0">
                <a:latin typeface="Consolas" panose="020B0609020204030204" pitchFamily="49" charset="0"/>
              </a:rPr>
              <a:t>$</a:t>
            </a:r>
            <a:r>
              <a:rPr lang="es-ES" sz="1800" dirty="0" err="1">
                <a:latin typeface="Consolas" panose="020B0609020204030204" pitchFamily="49" charset="0"/>
              </a:rPr>
              <a:t>groupAlias</a:t>
            </a:r>
            <a:r>
              <a:rPr lang="es-ES" sz="1800" dirty="0">
                <a:latin typeface="Consolas" panose="020B0609020204030204" pitchFamily="49" charset="0"/>
              </a:rPr>
              <a:t> = "</a:t>
            </a:r>
            <a:r>
              <a:rPr lang="es-ES" sz="1800" dirty="0" err="1">
                <a:latin typeface="Consolas" panose="020B0609020204030204" pitchFamily="49" charset="0"/>
              </a:rPr>
              <a:t>TestSendAs</a:t>
            </a:r>
            <a:r>
              <a:rPr lang="es-ES" sz="1800" dirty="0">
                <a:latin typeface="Consolas" panose="020B0609020204030204" pitchFamily="49" charset="0"/>
              </a:rPr>
              <a:t>"</a:t>
            </a:r>
          </a:p>
          <a:p>
            <a:r>
              <a:rPr lang="es-ES" sz="1800" dirty="0">
                <a:latin typeface="Consolas" panose="020B0609020204030204" pitchFamily="49" charset="0"/>
              </a:rPr>
              <a:t>$</a:t>
            </a:r>
            <a:r>
              <a:rPr lang="es-ES" sz="1800" dirty="0" err="1">
                <a:latin typeface="Consolas" panose="020B0609020204030204" pitchFamily="49" charset="0"/>
              </a:rPr>
              <a:t>userAlias</a:t>
            </a:r>
            <a:r>
              <a:rPr lang="es-ES" sz="1800" dirty="0">
                <a:latin typeface="Consolas" panose="020B0609020204030204" pitchFamily="49" charset="0"/>
              </a:rPr>
              <a:t> = "</a:t>
            </a:r>
            <a:r>
              <a:rPr lang="es-ES" sz="1800" dirty="0" err="1">
                <a:latin typeface="Consolas" panose="020B0609020204030204" pitchFamily="49" charset="0"/>
              </a:rPr>
              <a:t>User</a:t>
            </a:r>
            <a:r>
              <a:rPr lang="es-ES" sz="1800" dirty="0">
                <a:latin typeface="Consolas" panose="020B0609020204030204" pitchFamily="49" charset="0"/>
              </a:rPr>
              <a:t>"</a:t>
            </a:r>
          </a:p>
          <a:p>
            <a:r>
              <a:rPr lang="es-ES" sz="1800" dirty="0">
                <a:latin typeface="Consolas" panose="020B0609020204030204" pitchFamily="49" charset="0"/>
              </a:rPr>
              <a:t>$</a:t>
            </a:r>
            <a:r>
              <a:rPr lang="es-ES" sz="1800" dirty="0" err="1">
                <a:latin typeface="Consolas" panose="020B0609020204030204" pitchFamily="49" charset="0"/>
              </a:rPr>
              <a:t>groupsRecipientDetails</a:t>
            </a:r>
            <a:r>
              <a:rPr lang="es-ES" sz="1800" dirty="0">
                <a:latin typeface="Consolas" panose="020B0609020204030204" pitchFamily="49" charset="0"/>
              </a:rPr>
              <a:t> = </a:t>
            </a:r>
            <a:r>
              <a:rPr lang="es-ES" sz="1800" dirty="0" err="1">
                <a:latin typeface="Consolas" panose="020B0609020204030204" pitchFamily="49" charset="0"/>
              </a:rPr>
              <a:t>Get-Recipient</a:t>
            </a:r>
            <a:r>
              <a:rPr lang="es-ES" sz="1800" dirty="0">
                <a:latin typeface="Consolas" panose="020B0609020204030204" pitchFamily="49" charset="0"/>
              </a:rPr>
              <a:t> -</a:t>
            </a:r>
            <a:r>
              <a:rPr lang="es-ES" sz="1800" dirty="0" err="1">
                <a:latin typeface="Consolas" panose="020B0609020204030204" pitchFamily="49" charset="0"/>
              </a:rPr>
              <a:t>RecipientTypeDetails</a:t>
            </a:r>
            <a:r>
              <a:rPr lang="es-ES" sz="1800" dirty="0">
                <a:latin typeface="Consolas" panose="020B0609020204030204" pitchFamily="49" charset="0"/>
              </a:rPr>
              <a:t> </a:t>
            </a:r>
            <a:r>
              <a:rPr lang="es-ES" sz="1800" dirty="0" err="1">
                <a:latin typeface="Consolas" panose="020B0609020204030204" pitchFamily="49" charset="0"/>
              </a:rPr>
              <a:t>groupmailbox</a:t>
            </a:r>
            <a:r>
              <a:rPr lang="es-ES" sz="1800" dirty="0">
                <a:latin typeface="Consolas" panose="020B0609020204030204" pitchFamily="49" charset="0"/>
              </a:rPr>
              <a:t> -</a:t>
            </a:r>
            <a:r>
              <a:rPr lang="es-ES" sz="1800" dirty="0" err="1">
                <a:latin typeface="Consolas" panose="020B0609020204030204" pitchFamily="49" charset="0"/>
              </a:rPr>
              <a:t>Identity</a:t>
            </a:r>
            <a:r>
              <a:rPr lang="es-ES" sz="1800" dirty="0">
                <a:latin typeface="Consolas" panose="020B0609020204030204" pitchFamily="49" charset="0"/>
              </a:rPr>
              <a:t> $</a:t>
            </a:r>
            <a:r>
              <a:rPr lang="es-ES" sz="1800" dirty="0" err="1">
                <a:latin typeface="Consolas" panose="020B0609020204030204" pitchFamily="49" charset="0"/>
              </a:rPr>
              <a:t>groupAlias</a:t>
            </a:r>
            <a:r>
              <a:rPr lang="es-ES" sz="1800" dirty="0">
                <a:latin typeface="Consolas" panose="020B0609020204030204" pitchFamily="49" charset="0"/>
              </a:rPr>
              <a:t> </a:t>
            </a:r>
          </a:p>
          <a:p>
            <a:r>
              <a:rPr lang="es-ES" sz="1800" dirty="0" err="1">
                <a:latin typeface="Consolas" panose="020B0609020204030204" pitchFamily="49" charset="0"/>
              </a:rPr>
              <a:t>Add-RecipientPermission</a:t>
            </a:r>
            <a:r>
              <a:rPr lang="es-ES" sz="1800" dirty="0">
                <a:latin typeface="Consolas" panose="020B0609020204030204" pitchFamily="49" charset="0"/>
              </a:rPr>
              <a:t> -</a:t>
            </a:r>
            <a:r>
              <a:rPr lang="es-ES" sz="1800" dirty="0" err="1">
                <a:latin typeface="Consolas" panose="020B0609020204030204" pitchFamily="49" charset="0"/>
              </a:rPr>
              <a:t>Identity</a:t>
            </a:r>
            <a:r>
              <a:rPr lang="es-ES" sz="1800" dirty="0">
                <a:latin typeface="Consolas" panose="020B0609020204030204" pitchFamily="49" charset="0"/>
              </a:rPr>
              <a:t> $</a:t>
            </a:r>
            <a:r>
              <a:rPr lang="es-ES" sz="1800" dirty="0" err="1">
                <a:latin typeface="Consolas" panose="020B0609020204030204" pitchFamily="49" charset="0"/>
              </a:rPr>
              <a:t>groupsRecipientDetails.Name</a:t>
            </a:r>
            <a:r>
              <a:rPr lang="es-ES" sz="1800" dirty="0">
                <a:latin typeface="Consolas" panose="020B0609020204030204" pitchFamily="49" charset="0"/>
              </a:rPr>
              <a:t> -</a:t>
            </a:r>
            <a:r>
              <a:rPr lang="es-ES" sz="1800" dirty="0" err="1">
                <a:latin typeface="Consolas" panose="020B0609020204030204" pitchFamily="49" charset="0"/>
              </a:rPr>
              <a:t>Trustee</a:t>
            </a:r>
            <a:r>
              <a:rPr lang="es-ES" sz="1800" dirty="0">
                <a:latin typeface="Consolas" panose="020B0609020204030204" pitchFamily="49" charset="0"/>
              </a:rPr>
              <a:t> $</a:t>
            </a:r>
            <a:r>
              <a:rPr lang="es-ES" sz="1800" dirty="0" err="1">
                <a:latin typeface="Consolas" panose="020B0609020204030204" pitchFamily="49" charset="0"/>
              </a:rPr>
              <a:t>userAlias</a:t>
            </a:r>
            <a:r>
              <a:rPr lang="es-ES" sz="1800" dirty="0">
                <a:latin typeface="Consolas" panose="020B0609020204030204" pitchFamily="49" charset="0"/>
              </a:rPr>
              <a:t> -</a:t>
            </a:r>
            <a:r>
              <a:rPr lang="es-ES" sz="1800" dirty="0" err="1">
                <a:latin typeface="Consolas" panose="020B0609020204030204" pitchFamily="49" charset="0"/>
              </a:rPr>
              <a:t>AccessRights</a:t>
            </a:r>
            <a:r>
              <a:rPr lang="es-ES" sz="1800" dirty="0">
                <a:latin typeface="Consolas" panose="020B0609020204030204" pitchFamily="49" charset="0"/>
              </a:rPr>
              <a:t> </a:t>
            </a:r>
            <a:r>
              <a:rPr lang="es-ES" sz="1800" dirty="0" err="1">
                <a:latin typeface="Consolas" panose="020B0609020204030204" pitchFamily="49" charset="0"/>
              </a:rPr>
              <a:t>SendAs</a:t>
            </a:r>
            <a:endParaRPr lang="es-ES" sz="1800" dirty="0">
              <a:latin typeface="Consolas" panose="020B0609020204030204" pitchFamily="49" charset="0"/>
            </a:endParaRPr>
          </a:p>
        </p:txBody>
      </p:sp>
    </p:spTree>
    <p:extLst>
      <p:ext uri="{BB962C8B-B14F-4D97-AF65-F5344CB8AC3E}">
        <p14:creationId xmlns:p14="http://schemas.microsoft.com/office/powerpoint/2010/main" val="1250978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Últimas novedades en Grupos de Office 365</a:t>
            </a:r>
          </a:p>
        </p:txBody>
      </p:sp>
      <p:sp>
        <p:nvSpPr>
          <p:cNvPr id="3" name="Marcador de texto 2"/>
          <p:cNvSpPr>
            <a:spLocks noGrp="1"/>
          </p:cNvSpPr>
          <p:nvPr>
            <p:ph type="body" sz="quarter" idx="10"/>
          </p:nvPr>
        </p:nvSpPr>
        <p:spPr/>
        <p:txBody>
          <a:bodyPr/>
          <a:lstStyle/>
          <a:p>
            <a:endParaRPr lang="es-ES" dirty="0"/>
          </a:p>
        </p:txBody>
      </p:sp>
      <p:grpSp>
        <p:nvGrpSpPr>
          <p:cNvPr id="6" name="Group 4"/>
          <p:cNvGrpSpPr/>
          <p:nvPr/>
        </p:nvGrpSpPr>
        <p:grpSpPr>
          <a:xfrm>
            <a:off x="6412738" y="1040567"/>
            <a:ext cx="4401910" cy="365647"/>
            <a:chOff x="6618287" y="1769343"/>
            <a:chExt cx="4401910" cy="365647"/>
          </a:xfrm>
        </p:grpSpPr>
        <p:sp>
          <p:nvSpPr>
            <p:cNvPr id="7" name="Rectangle 5"/>
            <p:cNvSpPr/>
            <p:nvPr/>
          </p:nvSpPr>
          <p:spPr>
            <a:xfrm>
              <a:off x="6618287" y="1769343"/>
              <a:ext cx="45719" cy="365647"/>
            </a:xfrm>
            <a:prstGeom prst="rect">
              <a:avLst/>
            </a:prstGeom>
            <a:solidFill>
              <a:srgbClr val="FEAC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Light"/>
              </a:endParaRPr>
            </a:p>
          </p:txBody>
        </p:sp>
        <p:sp>
          <p:nvSpPr>
            <p:cNvPr id="8" name="TextBox 6"/>
            <p:cNvSpPr txBox="1"/>
            <p:nvPr/>
          </p:nvSpPr>
          <p:spPr>
            <a:xfrm>
              <a:off x="6678385" y="1782889"/>
              <a:ext cx="4341812" cy="338554"/>
            </a:xfrm>
            <a:prstGeom prst="rect">
              <a:avLst/>
            </a:prstGeom>
            <a:noFill/>
          </p:spPr>
          <p:txBody>
            <a:bodyPr wrap="square" rtlCol="0" anchor="t">
              <a:spAutoFit/>
            </a:bodyPr>
            <a:lstStyle/>
            <a:p>
              <a:pPr marL="0" marR="0" lvl="0" indent="0" algn="l" defTabSz="914367" eaLnBrk="1" fontAlgn="auto" latinLnBrk="0" hangingPunct="1">
                <a:lnSpc>
                  <a:spcPct val="100000"/>
                </a:lnSpc>
                <a:spcBef>
                  <a:spcPts val="0"/>
                </a:spcBef>
                <a:spcAft>
                  <a:spcPts val="0"/>
                </a:spcAft>
                <a:buClrTx/>
                <a:buSzTx/>
                <a:buFontTx/>
                <a:buNone/>
                <a:tabLst/>
                <a:defRPr/>
              </a:pPr>
              <a:r>
                <a:rPr kumimoji="0" lang="es-ES" sz="1600" b="0" i="0" u="none" strike="noStrike" kern="0" cap="none" spc="0" normalizeH="0" baseline="0" dirty="0">
                  <a:ln>
                    <a:noFill/>
                  </a:ln>
                  <a:solidFill>
                    <a:sysClr val="windowText" lastClr="000000"/>
                  </a:solidFill>
                  <a:effectLst/>
                  <a:uLnTx/>
                  <a:uFillTx/>
                  <a:latin typeface="Segoe UI Light"/>
                  <a:cs typeface="Segoe UI Light"/>
                </a:rPr>
                <a:t>Cambios en el</a:t>
              </a:r>
              <a:r>
                <a:rPr kumimoji="0" lang="es-ES" sz="1600" b="0" i="0" u="none" strike="noStrike" kern="0" cap="none" spc="0" normalizeH="0" dirty="0">
                  <a:ln>
                    <a:noFill/>
                  </a:ln>
                  <a:solidFill>
                    <a:sysClr val="windowText" lastClr="000000"/>
                  </a:solidFill>
                  <a:effectLst/>
                  <a:uLnTx/>
                  <a:uFillTx/>
                  <a:latin typeface="Segoe UI Light"/>
                  <a:cs typeface="Segoe UI Light"/>
                </a:rPr>
                <a:t> Look &amp; </a:t>
              </a:r>
              <a:r>
                <a:rPr kumimoji="0" lang="es-ES" sz="1600" b="0" i="0" u="none" strike="noStrike" kern="0" cap="none" spc="0" normalizeH="0" dirty="0" err="1">
                  <a:ln>
                    <a:noFill/>
                  </a:ln>
                  <a:solidFill>
                    <a:sysClr val="windowText" lastClr="000000"/>
                  </a:solidFill>
                  <a:effectLst/>
                  <a:uLnTx/>
                  <a:uFillTx/>
                  <a:latin typeface="Segoe UI Light"/>
                  <a:cs typeface="Segoe UI Light"/>
                </a:rPr>
                <a:t>Feel</a:t>
              </a:r>
              <a:endParaRPr kumimoji="0" lang="es-ES" sz="1600" b="0" i="0" u="none" strike="noStrike" kern="0" cap="none" spc="0" normalizeH="0" baseline="0" dirty="0">
                <a:ln>
                  <a:noFill/>
                </a:ln>
                <a:solidFill>
                  <a:srgbClr val="FF0000"/>
                </a:solidFill>
                <a:effectLst/>
                <a:uLnTx/>
                <a:uFillTx/>
                <a:latin typeface="Segoe UI Light"/>
                <a:cs typeface="Segoe UI Light"/>
              </a:endParaRPr>
            </a:p>
          </p:txBody>
        </p:sp>
      </p:grpSp>
      <p:sp>
        <p:nvSpPr>
          <p:cNvPr id="9" name="Rectangle 7"/>
          <p:cNvSpPr/>
          <p:nvPr/>
        </p:nvSpPr>
        <p:spPr>
          <a:xfrm>
            <a:off x="4573455" y="5530065"/>
            <a:ext cx="46800" cy="914400"/>
          </a:xfrm>
          <a:prstGeom prst="rect">
            <a:avLst/>
          </a:prstGeom>
          <a:solidFill>
            <a:srgbClr val="FEAC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Light"/>
            </a:endParaRPr>
          </a:p>
        </p:txBody>
      </p:sp>
      <p:sp>
        <p:nvSpPr>
          <p:cNvPr id="10" name="TextBox 8"/>
          <p:cNvSpPr txBox="1"/>
          <p:nvPr/>
        </p:nvSpPr>
        <p:spPr>
          <a:xfrm>
            <a:off x="1513235" y="5725655"/>
            <a:ext cx="2942831" cy="307777"/>
          </a:xfrm>
          <a:prstGeom prst="rect">
            <a:avLst/>
          </a:prstGeom>
          <a:noFill/>
        </p:spPr>
        <p:txBody>
          <a:bodyPr wrap="square" rtlCol="0" anchor="t">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dirty="0">
                <a:ln>
                  <a:noFill/>
                </a:ln>
                <a:solidFill>
                  <a:sysClr val="windowText" lastClr="000000"/>
                </a:solidFill>
                <a:effectLst/>
                <a:uLnTx/>
                <a:uFillTx/>
                <a:latin typeface="Segoe UI Light"/>
                <a:cs typeface="Segoe UI Light"/>
              </a:rPr>
              <a:t>Descubrir</a:t>
            </a:r>
            <a:r>
              <a:rPr kumimoji="0" lang="es-ES" sz="1400" b="0" i="0" u="none" strike="noStrike" kern="0" cap="none" spc="0" normalizeH="0" dirty="0">
                <a:ln>
                  <a:noFill/>
                </a:ln>
                <a:solidFill>
                  <a:sysClr val="windowText" lastClr="000000"/>
                </a:solidFill>
                <a:effectLst/>
                <a:uLnTx/>
                <a:uFillTx/>
                <a:latin typeface="Segoe UI Light"/>
                <a:cs typeface="Segoe UI Light"/>
              </a:rPr>
              <a:t> Grupos</a:t>
            </a:r>
            <a:endParaRPr kumimoji="0" lang="es-ES" sz="1400" b="0" i="0" u="none" strike="noStrike" kern="0" cap="none" spc="0" normalizeH="0" baseline="0" dirty="0">
              <a:ln>
                <a:noFill/>
              </a:ln>
              <a:solidFill>
                <a:sysClr val="windowText" lastClr="000000"/>
              </a:solidFill>
              <a:effectLst/>
              <a:uLnTx/>
              <a:uFillTx/>
              <a:latin typeface="Segoe UI Light"/>
              <a:cs typeface="Segoe UI Light"/>
            </a:endParaRPr>
          </a:p>
        </p:txBody>
      </p:sp>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431" y="920351"/>
            <a:ext cx="5764775" cy="4351730"/>
          </a:xfrm>
          <a:prstGeom prst="rect">
            <a:avLst/>
          </a:prstGeom>
          <a:ln>
            <a:noFill/>
          </a:ln>
          <a:effectLst>
            <a:outerShdw blurRad="292100" dist="139700" dir="2700000" algn="tl" rotWithShape="0">
              <a:srgbClr val="333333">
                <a:alpha val="65000"/>
              </a:srgbClr>
            </a:outerShdw>
          </a:effectLst>
        </p:spPr>
      </p:pic>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504" y="1750777"/>
            <a:ext cx="7128792" cy="49845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3266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Últimas novedades en Grupos de Office 365</a:t>
            </a:r>
          </a:p>
        </p:txBody>
      </p:sp>
      <p:sp>
        <p:nvSpPr>
          <p:cNvPr id="3" name="Marcador de texto 2"/>
          <p:cNvSpPr>
            <a:spLocks noGrp="1"/>
          </p:cNvSpPr>
          <p:nvPr>
            <p:ph type="body" sz="quarter" idx="10"/>
          </p:nvPr>
        </p:nvSpPr>
        <p:spPr/>
        <p:txBody>
          <a:bodyPr/>
          <a:lstStyle/>
          <a:p>
            <a:endParaRPr lang="es-ES"/>
          </a:p>
        </p:txBody>
      </p:sp>
      <p:pic>
        <p:nvPicPr>
          <p:cNvPr id="4" name="Imagen 3"/>
          <p:cNvPicPr>
            <a:picLocks noChangeAspect="1"/>
          </p:cNvPicPr>
          <p:nvPr/>
        </p:nvPicPr>
        <p:blipFill>
          <a:blip r:embed="rId2"/>
          <a:stretch>
            <a:fillRect/>
          </a:stretch>
        </p:blipFill>
        <p:spPr>
          <a:xfrm>
            <a:off x="536945" y="976499"/>
            <a:ext cx="11134220" cy="5456928"/>
          </a:xfrm>
          <a:prstGeom prst="rect">
            <a:avLst/>
          </a:prstGeom>
        </p:spPr>
      </p:pic>
    </p:spTree>
    <p:extLst>
      <p:ext uri="{BB962C8B-B14F-4D97-AF65-F5344CB8AC3E}">
        <p14:creationId xmlns:p14="http://schemas.microsoft.com/office/powerpoint/2010/main" val="3546680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err="1"/>
              <a:t>Roadmap</a:t>
            </a:r>
            <a:r>
              <a:rPr lang="es-ES" b="1" dirty="0"/>
              <a:t> de Grupos de Office 365</a:t>
            </a:r>
          </a:p>
        </p:txBody>
      </p:sp>
      <p:sp>
        <p:nvSpPr>
          <p:cNvPr id="4" name="Rectangle 4"/>
          <p:cNvSpPr/>
          <p:nvPr/>
        </p:nvSpPr>
        <p:spPr bwMode="auto">
          <a:xfrm>
            <a:off x="6022979" y="864968"/>
            <a:ext cx="5486400" cy="4537211"/>
          </a:xfrm>
          <a:prstGeom prst="rect">
            <a:avLst/>
          </a:prstGeom>
          <a:solidFill>
            <a:srgbClr val="FD7808">
              <a:alpha val="86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768" tIns="118816" rIns="182768" bIns="118816" numCol="1" spcCol="0" rtlCol="0" fromWordArt="0" anchor="t" anchorCtr="0" forceAA="0" compatLnSpc="1">
            <a:prstTxWarp prst="textNoShape">
              <a:avLst/>
            </a:prstTxWarp>
            <a:noAutofit/>
          </a:bodyPr>
          <a:lstStyle/>
          <a:p>
            <a:pPr marL="0" marR="0" lvl="0" indent="0" algn="l" defTabSz="932026" rtl="0" eaLnBrk="1" fontAlgn="auto" latinLnBrk="0" hangingPunct="1">
              <a:lnSpc>
                <a:spcPct val="90000"/>
              </a:lnSpc>
              <a:spcBef>
                <a:spcPts val="1197"/>
              </a:spcBef>
              <a:spcAft>
                <a:spcPts val="60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Segoe UI Light"/>
                <a:ea typeface="+mn-ea"/>
                <a:cs typeface="+mn-cs"/>
              </a:rPr>
              <a:t>Administración</a:t>
            </a:r>
            <a:endParaRPr kumimoji="0" lang="es-ES" sz="2800" b="0" i="0" u="none" strike="noStrike" kern="1200" cap="none" spc="0" normalizeH="0" baseline="0" noProof="0" dirty="0">
              <a:ln>
                <a:noFill/>
              </a:ln>
              <a:solidFill>
                <a:srgbClr val="FFFFFF"/>
              </a:solidFill>
              <a:effectLst/>
              <a:uLnTx/>
              <a:uFillTx/>
              <a:latin typeface="Segoe UI Light"/>
              <a:ea typeface="+mn-ea"/>
              <a:cs typeface="+mn-cs"/>
            </a:endParaRPr>
          </a:p>
          <a:p>
            <a:pPr marL="342900" marR="0" lvl="0" indent="-342900" algn="l" defTabSz="93216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000" b="0" i="0" u="none" strike="noStrike" kern="1200" cap="none" spc="0" normalizeH="0" baseline="0" noProof="0" dirty="0" err="1">
                <a:ln>
                  <a:noFill/>
                </a:ln>
                <a:solidFill>
                  <a:srgbClr val="FBFBFB"/>
                </a:solidFill>
                <a:effectLst/>
                <a:uLnTx/>
                <a:uFillTx/>
                <a:latin typeface="Segoe UI Light"/>
                <a:ea typeface="+mn-ea"/>
                <a:cs typeface="Segoe UI Light" panose="020B0502040204020203" pitchFamily="34" charset="0"/>
              </a:rPr>
              <a:t>eDiscovery</a:t>
            </a:r>
            <a:r>
              <a:rPr kumimoji="0" lang="es-E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 &amp; legal </a:t>
            </a:r>
            <a:r>
              <a:rPr kumimoji="0" lang="es-ES" sz="2000" b="0" i="0" u="none" strike="noStrike" kern="1200" cap="none" spc="0" normalizeH="0" baseline="0" noProof="0" dirty="0" err="1">
                <a:ln>
                  <a:noFill/>
                </a:ln>
                <a:solidFill>
                  <a:srgbClr val="FBFBFB"/>
                </a:solidFill>
                <a:effectLst/>
                <a:uLnTx/>
                <a:uFillTx/>
                <a:latin typeface="Segoe UI Light"/>
                <a:ea typeface="+mn-ea"/>
                <a:cs typeface="Segoe UI Light" panose="020B0502040204020203" pitchFamily="34" charset="0"/>
              </a:rPr>
              <a:t>hold</a:t>
            </a:r>
            <a:endParaRPr kumimoji="0" lang="es-E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endParaRPr>
          </a:p>
          <a:p>
            <a:pPr marL="342900" marR="0" lvl="0" indent="-342900" algn="l" defTabSz="93216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Data </a:t>
            </a:r>
            <a:r>
              <a:rPr kumimoji="0" lang="es-ES" sz="2000" b="0" i="0" u="none" strike="noStrike" kern="1200" cap="none" spc="0" normalizeH="0" baseline="0" noProof="0" dirty="0" err="1">
                <a:ln>
                  <a:noFill/>
                </a:ln>
                <a:solidFill>
                  <a:srgbClr val="FBFBFB"/>
                </a:solidFill>
                <a:effectLst/>
                <a:uLnTx/>
                <a:uFillTx/>
                <a:latin typeface="Segoe UI Light"/>
                <a:ea typeface="+mn-ea"/>
                <a:cs typeface="Segoe UI Light" panose="020B0502040204020203" pitchFamily="34" charset="0"/>
              </a:rPr>
              <a:t>Loss</a:t>
            </a:r>
            <a:r>
              <a:rPr kumimoji="0" lang="es-E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 </a:t>
            </a:r>
            <a:r>
              <a:rPr kumimoji="0" lang="es-ES" sz="2000" b="0" i="0" u="none" strike="noStrike" kern="1200" cap="none" spc="0" normalizeH="0" baseline="0" noProof="0" dirty="0" err="1">
                <a:ln>
                  <a:noFill/>
                </a:ln>
                <a:solidFill>
                  <a:srgbClr val="FBFBFB"/>
                </a:solidFill>
                <a:effectLst/>
                <a:uLnTx/>
                <a:uFillTx/>
                <a:latin typeface="Segoe UI Light"/>
                <a:ea typeface="+mn-ea"/>
                <a:cs typeface="Segoe UI Light" panose="020B0502040204020203" pitchFamily="34" charset="0"/>
              </a:rPr>
              <a:t>Prevention</a:t>
            </a:r>
            <a:r>
              <a:rPr kumimoji="0" lang="es-E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 –  en vistas de Grupos</a:t>
            </a:r>
          </a:p>
          <a:p>
            <a:pPr marL="342900" marR="0" lvl="0" indent="-342900" algn="l" defTabSz="93216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Auditoría</a:t>
            </a:r>
          </a:p>
          <a:p>
            <a:pPr marL="342900" marR="0" lvl="0" indent="-342900" algn="l" defTabSz="93216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Administración Móvil</a:t>
            </a:r>
          </a:p>
          <a:p>
            <a:pPr marL="342900" marR="0" lvl="0" indent="-342900" algn="l" defTabSz="93216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Membresía Dinámica y Oculta (*)</a:t>
            </a:r>
          </a:p>
          <a:p>
            <a:pPr marL="342900" marR="0" lvl="0" indent="-342900" algn="l" defTabSz="93216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Caducidad de Grupos inactivos</a:t>
            </a:r>
          </a:p>
          <a:p>
            <a:pPr marL="342900" marR="0" lvl="0" indent="-342900" algn="l" defTabSz="93216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Borrado </a:t>
            </a:r>
            <a:r>
              <a:rPr kumimoji="0" lang="es-ES" sz="2000" b="0" i="0" u="none" strike="noStrike" kern="1200" cap="none" spc="0" normalizeH="0" baseline="0" noProof="0" dirty="0" err="1">
                <a:ln>
                  <a:noFill/>
                </a:ln>
                <a:solidFill>
                  <a:srgbClr val="FBFBFB"/>
                </a:solidFill>
                <a:effectLst/>
                <a:uLnTx/>
                <a:uFillTx/>
                <a:latin typeface="Segoe UI Light"/>
                <a:ea typeface="+mn-ea"/>
                <a:cs typeface="Segoe UI Light" panose="020B0502040204020203" pitchFamily="34" charset="0"/>
              </a:rPr>
              <a:t>Soft</a:t>
            </a:r>
            <a:r>
              <a:rPr kumimoji="0" lang="es-E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 y Restauración</a:t>
            </a:r>
          </a:p>
          <a:p>
            <a:pPr marL="342900" marR="0" lvl="0" indent="-342900" algn="l" defTabSz="93216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Soporte </a:t>
            </a:r>
            <a:r>
              <a:rPr kumimoji="0" lang="es-ES" sz="2000" b="0" i="0" u="none" strike="noStrike" kern="1200" cap="none" spc="0" normalizeH="0" baseline="0" noProof="0" dirty="0" err="1">
                <a:ln>
                  <a:noFill/>
                </a:ln>
                <a:solidFill>
                  <a:srgbClr val="FBFBFB"/>
                </a:solidFill>
                <a:effectLst/>
                <a:uLnTx/>
                <a:uFillTx/>
                <a:latin typeface="Segoe UI Light"/>
                <a:ea typeface="+mn-ea"/>
                <a:cs typeface="Segoe UI Light" panose="020B0502040204020203" pitchFamily="34" charset="0"/>
              </a:rPr>
              <a:t>multi</a:t>
            </a:r>
            <a:r>
              <a:rPr kumimoji="0" lang="es-E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-dominio (***)</a:t>
            </a:r>
          </a:p>
          <a:p>
            <a:pPr marL="342900" marR="0" lvl="0" indent="-342900" algn="l" defTabSz="93216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Informes de administración en el portal de Office 365</a:t>
            </a:r>
          </a:p>
          <a:p>
            <a:pPr marL="342900" marR="0" lvl="0" indent="-342900" algn="l" defTabSz="93216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Mejoras para escenarios híbridos + Guías</a:t>
            </a:r>
          </a:p>
        </p:txBody>
      </p:sp>
      <p:sp>
        <p:nvSpPr>
          <p:cNvPr id="5" name="Rectangle 9"/>
          <p:cNvSpPr/>
          <p:nvPr/>
        </p:nvSpPr>
        <p:spPr bwMode="auto">
          <a:xfrm>
            <a:off x="434499" y="864968"/>
            <a:ext cx="5486400" cy="2392470"/>
          </a:xfrm>
          <a:prstGeom prst="rect">
            <a:avLst/>
          </a:prstGeom>
          <a:solidFill>
            <a:srgbClr val="70AD47">
              <a:alpha val="86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768" tIns="118816" rIns="182768" bIns="118816" numCol="1" spcCol="0" rtlCol="0" fromWordArt="0" anchor="t" anchorCtr="0" forceAA="0" compatLnSpc="1">
            <a:prstTxWarp prst="textNoShape">
              <a:avLst/>
            </a:prstTxWarp>
            <a:noAutofit/>
          </a:bodyPr>
          <a:lstStyle/>
          <a:p>
            <a:pPr marL="0" marR="0" lvl="0" indent="0" algn="l" defTabSz="932026" rtl="0" eaLnBrk="1" fontAlgn="auto" latinLnBrk="0" hangingPunct="1">
              <a:lnSpc>
                <a:spcPct val="90000"/>
              </a:lnSpc>
              <a:spcBef>
                <a:spcPts val="0"/>
              </a:spcBef>
              <a:spcAft>
                <a:spcPts val="60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Segoe UI Light"/>
                <a:ea typeface="+mn-ea"/>
                <a:cs typeface="+mn-cs"/>
              </a:rPr>
              <a:t>Experiencias</a:t>
            </a:r>
            <a:endParaRPr kumimoji="0" lang="es-ES" sz="2400" b="0" i="0" u="none" strike="noStrike" kern="1200" cap="none" spc="0" normalizeH="0" baseline="0" noProof="0" dirty="0">
              <a:ln>
                <a:noFill/>
              </a:ln>
              <a:solidFill>
                <a:srgbClr val="FFFFFF"/>
              </a:solidFill>
              <a:effectLst/>
              <a:uLnTx/>
              <a:uFillTx/>
              <a:latin typeface="Segoe UI Light"/>
              <a:ea typeface="+mn-ea"/>
              <a:cs typeface="+mn-cs"/>
            </a:endParaRPr>
          </a:p>
          <a:p>
            <a:pPr marL="342900" marR="0" lvl="0" indent="-342900" algn="l" defTabSz="93216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000" b="0" i="0" u="none" strike="noStrike" kern="1200" cap="none" spc="0" normalizeH="0" baseline="0" noProof="0" dirty="0">
                <a:ln>
                  <a:noFill/>
                </a:ln>
                <a:solidFill>
                  <a:srgbClr val="FBFBFB"/>
                </a:solidFill>
                <a:effectLst/>
                <a:uLnTx/>
                <a:uFillTx/>
                <a:latin typeface="Segoe UI Light"/>
                <a:ea typeface="+mn-ea"/>
                <a:cs typeface="Segoe UI Light"/>
              </a:rPr>
              <a:t>Acceso de Usuarios Invitados </a:t>
            </a:r>
            <a:r>
              <a:rPr kumimoji="0" lang="es-E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a:t>
            </a:r>
            <a:r>
              <a:rPr kumimoji="0" lang="es-ES" sz="2000" b="0" i="0" u="none" strike="noStrike" kern="1200" cap="none" spc="0" normalizeH="0" baseline="0" noProof="0" dirty="0" err="1">
                <a:ln>
                  <a:noFill/>
                </a:ln>
                <a:solidFill>
                  <a:srgbClr val="FBFBFB"/>
                </a:solidFill>
                <a:effectLst/>
                <a:uLnTx/>
                <a:uFillTx/>
                <a:latin typeface="Segoe UI Light"/>
                <a:ea typeface="+mn-ea"/>
                <a:cs typeface="Segoe UI Light" panose="020B0502040204020203" pitchFamily="34" charset="0"/>
              </a:rPr>
              <a:t>external</a:t>
            </a:r>
            <a:r>
              <a:rPr kumimoji="0" lang="es-E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 </a:t>
            </a:r>
            <a:r>
              <a:rPr kumimoji="0" lang="es-ES" sz="2000" b="0" i="0" u="none" strike="noStrike" kern="1200" cap="none" spc="0" normalizeH="0" baseline="0" noProof="0" dirty="0" err="1">
                <a:ln>
                  <a:noFill/>
                </a:ln>
                <a:solidFill>
                  <a:srgbClr val="FBFBFB"/>
                </a:solidFill>
                <a:effectLst/>
                <a:uLnTx/>
                <a:uFillTx/>
                <a:latin typeface="Segoe UI Light"/>
                <a:ea typeface="+mn-ea"/>
                <a:cs typeface="Segoe UI Light" panose="020B0502040204020203" pitchFamily="34" charset="0"/>
              </a:rPr>
              <a:t>users</a:t>
            </a:r>
            <a:r>
              <a:rPr kumimoji="0" lang="es-E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a:t>
            </a:r>
          </a:p>
          <a:p>
            <a:pPr marL="342900" marR="0" lvl="0" indent="-342900" algn="l" defTabSz="93216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Continuas mejoras a nivel de UI (*)</a:t>
            </a:r>
          </a:p>
          <a:p>
            <a:pPr marL="342900" marR="0" lvl="0" indent="-342900" algn="l" defTabSz="93216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Búsquedas y Descubrir (*)</a:t>
            </a:r>
          </a:p>
          <a:p>
            <a:pPr marL="342900" marR="0" lvl="0" indent="-342900" algn="l" defTabSz="93216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Mejoras en Calendarios</a:t>
            </a:r>
          </a:p>
          <a:p>
            <a:pPr marL="342900" marR="0" lvl="0" indent="-342900" algn="l" defTabSz="93216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Soporte en Outlook para MAC</a:t>
            </a:r>
          </a:p>
        </p:txBody>
      </p:sp>
      <p:sp>
        <p:nvSpPr>
          <p:cNvPr id="6" name="Rectangle 12"/>
          <p:cNvSpPr/>
          <p:nvPr/>
        </p:nvSpPr>
        <p:spPr bwMode="auto">
          <a:xfrm>
            <a:off x="434499" y="3364034"/>
            <a:ext cx="5486400" cy="2038145"/>
          </a:xfrm>
          <a:prstGeom prst="rect">
            <a:avLst/>
          </a:prstGeom>
          <a:solidFill>
            <a:sysClr val="window" lastClr="FFFFFF">
              <a:lumMod val="50000"/>
              <a:alpha val="86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768" tIns="118816" rIns="182768" bIns="118816" numCol="1" spcCol="0" rtlCol="0" fromWordArt="0" anchor="t" anchorCtr="0" forceAA="0" compatLnSpc="1">
            <a:prstTxWarp prst="textNoShape">
              <a:avLst/>
            </a:prstTxWarp>
            <a:noAutofit/>
          </a:bodyPr>
          <a:lstStyle/>
          <a:p>
            <a:pPr marL="0" marR="0" lvl="0" indent="0" algn="l" defTabSz="932026" rtl="0" eaLnBrk="1" fontAlgn="auto" latinLnBrk="0" hangingPunct="1">
              <a:lnSpc>
                <a:spcPct val="90000"/>
              </a:lnSpc>
              <a:spcBef>
                <a:spcPts val="1197"/>
              </a:spcBef>
              <a:spcAft>
                <a:spcPts val="60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Light"/>
                <a:ea typeface="+mn-ea"/>
                <a:cs typeface="+mn-cs"/>
              </a:rPr>
              <a:t>Integraciones</a:t>
            </a:r>
            <a:endParaRPr kumimoji="0" lang="en-US" sz="2800" b="0" i="0" u="none" strike="noStrike" kern="1200" cap="none" spc="0" normalizeH="0" baseline="0" noProof="0" dirty="0">
              <a:ln>
                <a:noFill/>
              </a:ln>
              <a:solidFill>
                <a:srgbClr val="FFFFFF"/>
              </a:solidFill>
              <a:effectLst/>
              <a:uLnTx/>
              <a:uFillTx/>
              <a:latin typeface="Segoe UI Light"/>
              <a:ea typeface="+mn-ea"/>
              <a:cs typeface="+mn-cs"/>
            </a:endParaRPr>
          </a:p>
          <a:p>
            <a:pPr marL="342900" marR="0" lvl="0" indent="-342900" algn="l" defTabSz="93216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Office 365 Planner (**)</a:t>
            </a:r>
          </a:p>
          <a:p>
            <a:pPr marL="342900" marR="0" lvl="0" indent="-342900" algn="l" defTabSz="93216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Office Graph y Delve</a:t>
            </a:r>
          </a:p>
          <a:p>
            <a:pPr marL="342900" marR="0" lvl="0" indent="-342900" algn="l" defTabSz="93216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Skype Meet now</a:t>
            </a:r>
          </a:p>
          <a:p>
            <a:pPr marL="342900" marR="0" lvl="0" indent="-342900" algn="l" defTabSz="93216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FBFBFB"/>
                </a:solidFill>
                <a:effectLst/>
                <a:uLnTx/>
                <a:uFillTx/>
                <a:latin typeface="Segoe UI Light"/>
                <a:ea typeface="+mn-ea"/>
                <a:cs typeface="Segoe UI Light"/>
              </a:rPr>
              <a:t>SharePoint</a:t>
            </a:r>
          </a:p>
          <a:p>
            <a:pPr marL="342900" marR="0" lvl="0" indent="-342900" algn="l" defTabSz="93216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FBFBFB"/>
                </a:solidFill>
                <a:effectLst/>
                <a:uLnTx/>
                <a:uFillTx/>
                <a:latin typeface="Segoe UI Light"/>
                <a:ea typeface="+mn-ea"/>
                <a:cs typeface="Segoe UI Light" panose="020B0502040204020203" pitchFamily="34" charset="0"/>
              </a:rPr>
              <a:t>Yammer</a:t>
            </a:r>
          </a:p>
        </p:txBody>
      </p:sp>
      <p:sp>
        <p:nvSpPr>
          <p:cNvPr id="7" name="CuadroTexto 6"/>
          <p:cNvSpPr txBox="1"/>
          <p:nvPr/>
        </p:nvSpPr>
        <p:spPr>
          <a:xfrm>
            <a:off x="434499" y="5516365"/>
            <a:ext cx="7768560" cy="1197251"/>
          </a:xfrm>
          <a:prstGeom prst="rect">
            <a:avLst/>
          </a:prstGeom>
        </p:spPr>
        <p:style>
          <a:lnRef idx="2">
            <a:schemeClr val="accent5"/>
          </a:lnRef>
          <a:fillRef idx="1">
            <a:schemeClr val="lt1"/>
          </a:fillRef>
          <a:effectRef idx="0">
            <a:schemeClr val="accent5"/>
          </a:effectRef>
          <a:fontRef idx="minor">
            <a:schemeClr val="dk1"/>
          </a:fontRef>
        </p:style>
        <p:txBody>
          <a:bodyPr wrap="square" lIns="182880" tIns="146304" rIns="182880" bIns="146304" rtlCol="0">
            <a:spAutoFit/>
          </a:bodyPr>
          <a:lstStyle/>
          <a:p>
            <a:pPr algn="l">
              <a:lnSpc>
                <a:spcPct val="90000"/>
              </a:lnSpc>
              <a:spcAft>
                <a:spcPts val="600"/>
              </a:spcAft>
            </a:pPr>
            <a:r>
              <a:rPr lang="es-ES" sz="1800" dirty="0">
                <a:gradFill>
                  <a:gsLst>
                    <a:gs pos="2917">
                      <a:schemeClr val="tx1"/>
                    </a:gs>
                    <a:gs pos="30000">
                      <a:schemeClr val="tx1"/>
                    </a:gs>
                  </a:gsLst>
                  <a:lin ang="5400000" scaled="0"/>
                </a:gradFill>
              </a:rPr>
              <a:t>(*) Parcialmente disponible en </a:t>
            </a:r>
            <a:r>
              <a:rPr lang="es-ES" sz="1800" dirty="0" err="1">
                <a:gradFill>
                  <a:gsLst>
                    <a:gs pos="2917">
                      <a:schemeClr val="tx1"/>
                    </a:gs>
                    <a:gs pos="30000">
                      <a:schemeClr val="tx1"/>
                    </a:gs>
                  </a:gsLst>
                  <a:lin ang="5400000" scaled="0"/>
                </a:gradFill>
              </a:rPr>
              <a:t>tenants</a:t>
            </a:r>
            <a:r>
              <a:rPr lang="es-ES" sz="1800" dirty="0">
                <a:gradFill>
                  <a:gsLst>
                    <a:gs pos="2917">
                      <a:schemeClr val="tx1"/>
                    </a:gs>
                    <a:gs pos="30000">
                      <a:schemeClr val="tx1"/>
                    </a:gs>
                  </a:gsLst>
                  <a:lin ang="5400000" scaled="0"/>
                </a:gradFill>
              </a:rPr>
              <a:t> </a:t>
            </a:r>
            <a:r>
              <a:rPr lang="es-ES" sz="1800" dirty="0" err="1">
                <a:gradFill>
                  <a:gsLst>
                    <a:gs pos="2917">
                      <a:schemeClr val="tx1"/>
                    </a:gs>
                    <a:gs pos="30000">
                      <a:schemeClr val="tx1"/>
                    </a:gs>
                  </a:gsLst>
                  <a:lin ang="5400000" scaled="0"/>
                </a:gradFill>
              </a:rPr>
              <a:t>First</a:t>
            </a:r>
            <a:r>
              <a:rPr lang="es-ES" sz="1800" dirty="0">
                <a:gradFill>
                  <a:gsLst>
                    <a:gs pos="2917">
                      <a:schemeClr val="tx1"/>
                    </a:gs>
                    <a:gs pos="30000">
                      <a:schemeClr val="tx1"/>
                    </a:gs>
                  </a:gsLst>
                  <a:lin ang="5400000" scaled="0"/>
                </a:gradFill>
              </a:rPr>
              <a:t> </a:t>
            </a:r>
            <a:r>
              <a:rPr lang="es-ES" sz="1800" dirty="0" err="1">
                <a:gradFill>
                  <a:gsLst>
                    <a:gs pos="2917">
                      <a:schemeClr val="tx1"/>
                    </a:gs>
                    <a:gs pos="30000">
                      <a:schemeClr val="tx1"/>
                    </a:gs>
                  </a:gsLst>
                  <a:lin ang="5400000" scaled="0"/>
                </a:gradFill>
              </a:rPr>
              <a:t>Release</a:t>
            </a:r>
            <a:endParaRPr lang="es-ES" sz="1800" dirty="0">
              <a:gradFill>
                <a:gsLst>
                  <a:gs pos="2917">
                    <a:schemeClr val="tx1"/>
                  </a:gs>
                  <a:gs pos="30000">
                    <a:schemeClr val="tx1"/>
                  </a:gs>
                </a:gsLst>
                <a:lin ang="5400000" scaled="0"/>
              </a:gradFill>
            </a:endParaRPr>
          </a:p>
          <a:p>
            <a:pPr algn="l">
              <a:lnSpc>
                <a:spcPct val="90000"/>
              </a:lnSpc>
              <a:spcAft>
                <a:spcPts val="600"/>
              </a:spcAft>
            </a:pPr>
            <a:r>
              <a:rPr lang="es-ES" sz="1800" dirty="0">
                <a:gradFill>
                  <a:gsLst>
                    <a:gs pos="2917">
                      <a:schemeClr val="tx1"/>
                    </a:gs>
                    <a:gs pos="30000">
                      <a:schemeClr val="tx1"/>
                    </a:gs>
                  </a:gsLst>
                  <a:lin ang="5400000" scaled="0"/>
                </a:gradFill>
              </a:rPr>
              <a:t>(**) Ya disponible en modo </a:t>
            </a:r>
            <a:r>
              <a:rPr lang="es-ES" sz="1800" dirty="0" err="1">
                <a:gradFill>
                  <a:gsLst>
                    <a:gs pos="2917">
                      <a:schemeClr val="tx1"/>
                    </a:gs>
                    <a:gs pos="30000">
                      <a:schemeClr val="tx1"/>
                    </a:gs>
                  </a:gsLst>
                  <a:lin ang="5400000" scaled="0"/>
                </a:gradFill>
              </a:rPr>
              <a:t>Preview</a:t>
            </a:r>
            <a:r>
              <a:rPr lang="es-ES" sz="1800" dirty="0">
                <a:gradFill>
                  <a:gsLst>
                    <a:gs pos="2917">
                      <a:schemeClr val="tx1"/>
                    </a:gs>
                    <a:gs pos="30000">
                      <a:schemeClr val="tx1"/>
                    </a:gs>
                  </a:gsLst>
                  <a:lin ang="5400000" scaled="0"/>
                </a:gradFill>
              </a:rPr>
              <a:t> </a:t>
            </a:r>
            <a:r>
              <a:rPr lang="es-ES" sz="1800" dirty="0" err="1">
                <a:gradFill>
                  <a:gsLst>
                    <a:gs pos="2917">
                      <a:schemeClr val="tx1"/>
                    </a:gs>
                    <a:gs pos="30000">
                      <a:schemeClr val="tx1"/>
                    </a:gs>
                  </a:gsLst>
                  <a:lin ang="5400000" scaled="0"/>
                </a:gradFill>
              </a:rPr>
              <a:t>World</a:t>
            </a:r>
            <a:r>
              <a:rPr lang="es-ES" sz="1800" dirty="0">
                <a:gradFill>
                  <a:gsLst>
                    <a:gs pos="2917">
                      <a:schemeClr val="tx1"/>
                    </a:gs>
                    <a:gs pos="30000">
                      <a:schemeClr val="tx1"/>
                    </a:gs>
                  </a:gsLst>
                  <a:lin ang="5400000" scaled="0"/>
                </a:gradFill>
              </a:rPr>
              <a:t> Wide</a:t>
            </a:r>
          </a:p>
          <a:p>
            <a:pPr algn="l">
              <a:lnSpc>
                <a:spcPct val="90000"/>
              </a:lnSpc>
              <a:spcAft>
                <a:spcPts val="600"/>
              </a:spcAft>
            </a:pPr>
            <a:r>
              <a:rPr lang="es-ES" sz="1800" dirty="0">
                <a:gradFill>
                  <a:gsLst>
                    <a:gs pos="2917">
                      <a:schemeClr val="tx1"/>
                    </a:gs>
                    <a:gs pos="30000">
                      <a:schemeClr val="tx1"/>
                    </a:gs>
                  </a:gsLst>
                  <a:lin ang="5400000" scaled="0"/>
                </a:gradFill>
              </a:rPr>
              <a:t>(***) Rolling </a:t>
            </a:r>
            <a:r>
              <a:rPr lang="es-ES" sz="1800" dirty="0" err="1">
                <a:gradFill>
                  <a:gsLst>
                    <a:gs pos="2917">
                      <a:schemeClr val="tx1"/>
                    </a:gs>
                    <a:gs pos="30000">
                      <a:schemeClr val="tx1"/>
                    </a:gs>
                  </a:gsLst>
                  <a:lin ang="5400000" scaled="0"/>
                </a:gradFill>
              </a:rPr>
              <a:t>out</a:t>
            </a:r>
            <a:endParaRPr lang="es-E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5673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err="1"/>
              <a:t>Roadmap</a:t>
            </a:r>
            <a:r>
              <a:rPr lang="es-ES" b="1" dirty="0"/>
              <a:t> de Grupos de Office 365</a:t>
            </a:r>
            <a:endParaRPr lang="es-ES" dirty="0"/>
          </a:p>
        </p:txBody>
      </p:sp>
      <p:grpSp>
        <p:nvGrpSpPr>
          <p:cNvPr id="4" name="Group 14"/>
          <p:cNvGrpSpPr/>
          <p:nvPr/>
        </p:nvGrpSpPr>
        <p:grpSpPr>
          <a:xfrm>
            <a:off x="-1160259" y="1875746"/>
            <a:ext cx="2027624" cy="640080"/>
            <a:chOff x="-924704" y="2278062"/>
            <a:chExt cx="2027624" cy="640080"/>
          </a:xfrm>
        </p:grpSpPr>
        <p:sp>
          <p:nvSpPr>
            <p:cNvPr id="5" name="Rectangle 3"/>
            <p:cNvSpPr/>
            <p:nvPr/>
          </p:nvSpPr>
          <p:spPr>
            <a:xfrm>
              <a:off x="1037299" y="2278062"/>
              <a:ext cx="65621" cy="640080"/>
            </a:xfrm>
            <a:prstGeom prst="rect">
              <a:avLst/>
            </a:prstGeom>
            <a:solidFill>
              <a:srgbClr val="5C2D91">
                <a:lumMod val="60000"/>
                <a:lumOff val="40000"/>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s-ES" sz="1765" b="0" i="0" u="none" strike="noStrike" kern="0" cap="none" spc="0" normalizeH="0" baseline="0" noProof="0" dirty="0">
                <a:ln>
                  <a:noFill/>
                </a:ln>
                <a:effectLst/>
                <a:uLnTx/>
                <a:uFillTx/>
                <a:latin typeface="Segoe UI"/>
                <a:ea typeface="+mn-ea"/>
                <a:cs typeface="+mn-cs"/>
              </a:endParaRPr>
            </a:p>
          </p:txBody>
        </p:sp>
        <p:sp>
          <p:nvSpPr>
            <p:cNvPr id="6" name="TextBox 4"/>
            <p:cNvSpPr txBox="1"/>
            <p:nvPr/>
          </p:nvSpPr>
          <p:spPr>
            <a:xfrm>
              <a:off x="-924704" y="2354775"/>
              <a:ext cx="1984863" cy="523220"/>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effectLst/>
                  <a:uLnTx/>
                  <a:uFillTx/>
                  <a:latin typeface="Segoe UI"/>
                  <a:cs typeface="Segoe UI" panose="020B0502040204020203" pitchFamily="34" charset="0"/>
                </a:rPr>
                <a:t>Descubre</a:t>
              </a:r>
              <a:endParaRPr lang="es-ES" sz="1400" kern="0" dirty="0">
                <a:latin typeface="Segoe UI"/>
                <a:cs typeface="Segoe UI" panose="020B0502040204020203" pitchFamily="34" charset="0"/>
              </a:endParaRPr>
            </a:p>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effectLst/>
                  <a:uLnTx/>
                  <a:uFillTx/>
                  <a:latin typeface="Segoe UI"/>
                  <a:cs typeface="Segoe UI" panose="020B0502040204020203" pitchFamily="34" charset="0"/>
                </a:rPr>
                <a:t>Grupos</a:t>
              </a:r>
            </a:p>
          </p:txBody>
        </p:sp>
      </p:grpSp>
      <p:grpSp>
        <p:nvGrpSpPr>
          <p:cNvPr id="7" name="Group 15"/>
          <p:cNvGrpSpPr/>
          <p:nvPr/>
        </p:nvGrpSpPr>
        <p:grpSpPr>
          <a:xfrm>
            <a:off x="9814667" y="4148417"/>
            <a:ext cx="2065244" cy="738664"/>
            <a:chOff x="4925580" y="2152317"/>
            <a:chExt cx="2065244" cy="738664"/>
          </a:xfrm>
        </p:grpSpPr>
        <p:sp>
          <p:nvSpPr>
            <p:cNvPr id="8" name="Rectangle 10"/>
            <p:cNvSpPr/>
            <p:nvPr/>
          </p:nvSpPr>
          <p:spPr>
            <a:xfrm>
              <a:off x="6925203" y="2183051"/>
              <a:ext cx="65621" cy="640080"/>
            </a:xfrm>
            <a:prstGeom prst="rect">
              <a:avLst/>
            </a:prstGeom>
            <a:solidFill>
              <a:srgbClr val="5C2D91">
                <a:lumMod val="60000"/>
                <a:lumOff val="40000"/>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s-ES" sz="1765" b="0" i="0" u="none" strike="noStrike" kern="0" cap="none" spc="0" normalizeH="0" baseline="0" noProof="0" dirty="0">
                <a:ln>
                  <a:noFill/>
                </a:ln>
                <a:effectLst/>
                <a:uLnTx/>
                <a:uFillTx/>
                <a:latin typeface="Segoe UI"/>
                <a:ea typeface="+mn-ea"/>
                <a:cs typeface="+mn-cs"/>
              </a:endParaRPr>
            </a:p>
          </p:txBody>
        </p:sp>
        <p:sp>
          <p:nvSpPr>
            <p:cNvPr id="9" name="TextBox 11"/>
            <p:cNvSpPr txBox="1"/>
            <p:nvPr/>
          </p:nvSpPr>
          <p:spPr>
            <a:xfrm>
              <a:off x="4925580" y="2152317"/>
              <a:ext cx="1984863" cy="738664"/>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effectLst/>
                  <a:uLnTx/>
                  <a:uFillTx/>
                  <a:latin typeface="Segoe UI"/>
                  <a:cs typeface="Segoe UI" panose="020B0502040204020203" pitchFamily="34" charset="0"/>
                </a:rPr>
                <a:t>Aprende</a:t>
              </a:r>
              <a:r>
                <a:rPr kumimoji="0" lang="es-ES" sz="1400" b="0" i="0" u="none" strike="noStrike" kern="0" cap="none" spc="0" normalizeH="0" noProof="0" dirty="0">
                  <a:ln>
                    <a:noFill/>
                  </a:ln>
                  <a:effectLst/>
                  <a:uLnTx/>
                  <a:uFillTx/>
                  <a:latin typeface="Segoe UI"/>
                  <a:cs typeface="Segoe UI" panose="020B0502040204020203" pitchFamily="34" charset="0"/>
                </a:rPr>
                <a:t> +</a:t>
              </a:r>
            </a:p>
            <a:p>
              <a:pPr marL="0" marR="0" lvl="0" indent="0" algn="r" defTabSz="914367" eaLnBrk="1" fontAlgn="auto" latinLnBrk="0" hangingPunct="1">
                <a:lnSpc>
                  <a:spcPct val="100000"/>
                </a:lnSpc>
                <a:spcBef>
                  <a:spcPts val="0"/>
                </a:spcBef>
                <a:spcAft>
                  <a:spcPts val="0"/>
                </a:spcAft>
                <a:buClrTx/>
                <a:buSzTx/>
                <a:buFontTx/>
                <a:buNone/>
                <a:tabLst/>
                <a:defRPr/>
              </a:pPr>
              <a:r>
                <a:rPr lang="es-ES" sz="1400" kern="0" noProof="0" dirty="0">
                  <a:latin typeface="Segoe UI"/>
                  <a:cs typeface="Segoe UI" panose="020B0502040204020203" pitchFamily="34" charset="0"/>
                </a:rPr>
                <a:t>A través de </a:t>
              </a:r>
            </a:p>
            <a:p>
              <a:pPr marL="0" marR="0" lvl="0" indent="0" algn="r" defTabSz="914367" eaLnBrk="1" fontAlgn="auto" latinLnBrk="0" hangingPunct="1">
                <a:lnSpc>
                  <a:spcPct val="100000"/>
                </a:lnSpc>
                <a:spcBef>
                  <a:spcPts val="0"/>
                </a:spcBef>
                <a:spcAft>
                  <a:spcPts val="0"/>
                </a:spcAft>
                <a:buClrTx/>
                <a:buSzTx/>
                <a:buFontTx/>
                <a:buNone/>
                <a:tabLst/>
                <a:defRPr/>
              </a:pPr>
              <a:r>
                <a:rPr lang="es-ES" sz="1400" kern="0" noProof="0" dirty="0">
                  <a:latin typeface="Segoe UI"/>
                  <a:cs typeface="Segoe UI" panose="020B0502040204020203" pitchFamily="34" charset="0"/>
                </a:rPr>
                <a:t>su perfil</a:t>
              </a:r>
              <a:endParaRPr kumimoji="0" lang="es-ES" sz="1400" b="0" i="0" u="none" strike="noStrike" kern="0" cap="none" spc="0" normalizeH="0" baseline="0" noProof="0" dirty="0">
                <a:ln>
                  <a:noFill/>
                </a:ln>
                <a:effectLst/>
                <a:uLnTx/>
                <a:uFillTx/>
                <a:latin typeface="Segoe UI"/>
                <a:cs typeface="Segoe UI" panose="020B0502040204020203" pitchFamily="34" charset="0"/>
              </a:endParaRPr>
            </a:p>
          </p:txBody>
        </p:sp>
      </p:grpSp>
      <p:pic>
        <p:nvPicPr>
          <p:cNvPr id="10"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59453" y="1189946"/>
            <a:ext cx="5317369" cy="2651760"/>
          </a:xfrm>
          <a:prstGeom prst="rect">
            <a:avLst/>
          </a:prstGeom>
          <a:ln>
            <a:noFill/>
          </a:ln>
          <a:effectLst>
            <a:outerShdw blurRad="292100" dist="139700" dir="2700000" algn="tl" rotWithShape="0">
              <a:srgbClr val="333333">
                <a:alpha val="65000"/>
              </a:srgbClr>
            </a:outerShdw>
          </a:effectLst>
        </p:spPr>
      </p:pic>
      <p:grpSp>
        <p:nvGrpSpPr>
          <p:cNvPr id="11" name="Group 16"/>
          <p:cNvGrpSpPr/>
          <p:nvPr/>
        </p:nvGrpSpPr>
        <p:grpSpPr>
          <a:xfrm>
            <a:off x="915551" y="4675826"/>
            <a:ext cx="2291994" cy="814235"/>
            <a:chOff x="807324" y="5308543"/>
            <a:chExt cx="2291994" cy="814235"/>
          </a:xfrm>
        </p:grpSpPr>
        <p:sp>
          <p:nvSpPr>
            <p:cNvPr id="12" name="Rectangle 12"/>
            <p:cNvSpPr/>
            <p:nvPr/>
          </p:nvSpPr>
          <p:spPr>
            <a:xfrm>
              <a:off x="3033697" y="5308543"/>
              <a:ext cx="65621" cy="640080"/>
            </a:xfrm>
            <a:prstGeom prst="rect">
              <a:avLst/>
            </a:prstGeom>
            <a:solidFill>
              <a:srgbClr val="5C2D91">
                <a:lumMod val="60000"/>
                <a:lumOff val="40000"/>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s-ES" sz="1765" b="0" i="0" u="none" strike="noStrike" kern="0" cap="none" spc="0" normalizeH="0" baseline="0" noProof="0" dirty="0">
                <a:ln>
                  <a:noFill/>
                </a:ln>
                <a:effectLst/>
                <a:uLnTx/>
                <a:uFillTx/>
                <a:latin typeface="Segoe UI"/>
                <a:ea typeface="+mn-ea"/>
                <a:cs typeface="+mn-cs"/>
              </a:endParaRPr>
            </a:p>
          </p:txBody>
        </p:sp>
        <p:sp>
          <p:nvSpPr>
            <p:cNvPr id="13" name="TextBox 13"/>
            <p:cNvSpPr txBox="1"/>
            <p:nvPr/>
          </p:nvSpPr>
          <p:spPr>
            <a:xfrm>
              <a:off x="807324" y="5384114"/>
              <a:ext cx="2259183" cy="738664"/>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effectLst/>
                  <a:uLnTx/>
                  <a:uFillTx/>
                  <a:latin typeface="Segoe UI"/>
                  <a:cs typeface="Segoe UI" panose="020B0502040204020203" pitchFamily="34" charset="0"/>
                </a:rPr>
                <a:t>Las</a:t>
              </a:r>
              <a:r>
                <a:rPr kumimoji="0" lang="es-ES" sz="1400" b="0" i="0" u="none" strike="noStrike" kern="0" cap="none" spc="0" normalizeH="0" noProof="0" dirty="0">
                  <a:ln>
                    <a:noFill/>
                  </a:ln>
                  <a:effectLst/>
                  <a:uLnTx/>
                  <a:uFillTx/>
                  <a:latin typeface="Segoe UI"/>
                  <a:cs typeface="Segoe UI" panose="020B0502040204020203" pitchFamily="34" charset="0"/>
                </a:rPr>
                <a:t> actividades clave del Grupo + Arriba</a:t>
              </a:r>
              <a:endParaRPr kumimoji="0" lang="es-ES" sz="1400" b="0" i="0" u="none" strike="noStrike" kern="0" cap="none" spc="0" normalizeH="0" baseline="0" noProof="0" dirty="0">
                <a:ln>
                  <a:noFill/>
                </a:ln>
                <a:effectLst/>
                <a:uLnTx/>
                <a:uFillTx/>
                <a:latin typeface="Segoe UI"/>
                <a:cs typeface="Segoe UI" panose="020B0502040204020203" pitchFamily="34" charset="0"/>
              </a:endParaRPr>
            </a:p>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effectLst/>
                  <a:uLnTx/>
                  <a:uFillTx/>
                  <a:latin typeface="Segoe UI"/>
                  <a:cs typeface="Segoe UI" panose="020B0502040204020203" pitchFamily="34" charset="0"/>
                </a:rPr>
                <a:t> </a:t>
              </a:r>
            </a:p>
          </p:txBody>
        </p:sp>
      </p:grpSp>
      <p:pic>
        <p:nvPicPr>
          <p:cNvPr id="14"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390" y="832120"/>
            <a:ext cx="5040560" cy="3024335"/>
          </a:xfrm>
          <a:prstGeom prst="rect">
            <a:avLst/>
          </a:prstGeom>
          <a:ln>
            <a:noFill/>
          </a:ln>
          <a:effectLst>
            <a:outerShdw blurRad="292100" dist="139700" dir="2700000" algn="tl" rotWithShape="0">
              <a:srgbClr val="333333">
                <a:alpha val="65000"/>
              </a:srgbClr>
            </a:outerShdw>
          </a:effectLst>
        </p:spPr>
      </p:pic>
      <p:pic>
        <p:nvPicPr>
          <p:cNvPr id="15"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3146" y="3484827"/>
            <a:ext cx="6395920" cy="31862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50620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Introducción a los Grupos de Office 365</a:t>
            </a:r>
          </a:p>
        </p:txBody>
      </p:sp>
      <p:sp>
        <p:nvSpPr>
          <p:cNvPr id="3" name="Marcador de texto 2"/>
          <p:cNvSpPr>
            <a:spLocks noGrp="1"/>
          </p:cNvSpPr>
          <p:nvPr>
            <p:ph type="body" sz="quarter" idx="10"/>
          </p:nvPr>
        </p:nvSpPr>
        <p:spPr/>
        <p:txBody>
          <a:bodyPr/>
          <a:lstStyle/>
          <a:p>
            <a:endParaRPr lang="en-US"/>
          </a:p>
        </p:txBody>
      </p:sp>
      <p:pic>
        <p:nvPicPr>
          <p:cNvPr id="4" name="Picture 1"/>
          <p:cNvPicPr>
            <a:picLocks noChangeAspect="1"/>
          </p:cNvPicPr>
          <p:nvPr/>
        </p:nvPicPr>
        <p:blipFill rotWithShape="1">
          <a:blip r:embed="rId2">
            <a:extLst>
              <a:ext uri="{28A0092B-C50C-407E-A947-70E740481C1C}">
                <a14:useLocalDpi xmlns:a14="http://schemas.microsoft.com/office/drawing/2010/main" val="0"/>
              </a:ext>
            </a:extLst>
          </a:blip>
          <a:srcRect t="12426" b="5778"/>
          <a:stretch/>
        </p:blipFill>
        <p:spPr>
          <a:xfrm>
            <a:off x="0" y="794085"/>
            <a:ext cx="12169500" cy="6634820"/>
          </a:xfrm>
          <a:prstGeom prst="rect">
            <a:avLst/>
          </a:prstGeom>
        </p:spPr>
      </p:pic>
      <p:sp>
        <p:nvSpPr>
          <p:cNvPr id="5" name="TextBox 7"/>
          <p:cNvSpPr txBox="1"/>
          <p:nvPr/>
        </p:nvSpPr>
        <p:spPr>
          <a:xfrm>
            <a:off x="899663" y="5648191"/>
            <a:ext cx="11292337" cy="156620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91237" tIns="97494" rIns="48747" bIns="97494" numCol="1" spcCol="0" rtlCol="0" fromWordArt="0" anchor="ctr" anchorCtr="0" forceAA="0" compatLnSpc="1">
            <a:prstTxWarp prst="textNoShape">
              <a:avLst/>
            </a:prstTxWarp>
            <a:noAutofit/>
          </a:bodyPr>
          <a:lstStyle>
            <a:defPPr>
              <a:defRPr lang="en-US"/>
            </a:defPPr>
            <a:lvl1pPr marR="0" lvl="0" indent="0" algn="ctr" defTabSz="914099" fontAlgn="base">
              <a:lnSpc>
                <a:spcPct val="100000"/>
              </a:lnSpc>
              <a:spcBef>
                <a:spcPct val="0"/>
              </a:spcBef>
              <a:spcAft>
                <a:spcPct val="0"/>
              </a:spcAft>
              <a:buClrTx/>
              <a:buSzTx/>
              <a:buFontTx/>
              <a:buNone/>
              <a:tabLst/>
              <a:defRPr kumimoji="0" sz="2000" b="0" i="0" u="none" strike="noStrike" kern="0" cap="none" spc="0" normalizeH="0" baseline="0">
                <a:ln>
                  <a:noFill/>
                </a:ln>
                <a:solidFill>
                  <a:srgbClr val="33302E"/>
                </a:solidFill>
                <a:effectLst/>
                <a:uLnTx/>
                <a:uFillTx/>
                <a:latin typeface="Segoe UI"/>
                <a:ea typeface="Segoe UI" pitchFamily="34" charset="0"/>
                <a:cs typeface="Segoe UI" pitchFamily="34" charset="0"/>
              </a:defRPr>
            </a:lvl1pPr>
          </a:lstStyle>
          <a:p>
            <a:pPr algn="l" defTabSz="955860" rtl="0"/>
            <a:r>
              <a:rPr lang="es-ES" sz="2510" spc="-52" dirty="0">
                <a:solidFill>
                  <a:schemeClr val="tx1"/>
                </a:solidFill>
                <a:cs typeface="Segoe UI Light" panose="020B0502040204020203" pitchFamily="34" charset="0"/>
              </a:rPr>
              <a:t>Reúne a las personas, la información y  las aplicaciones a través de Office 365, para permitir una mejor comunicación y colaboración.</a:t>
            </a:r>
            <a:endParaRPr lang="en-US" sz="2510" spc="-52" dirty="0">
              <a:solidFill>
                <a:schemeClr val="tx1"/>
              </a:solidFill>
              <a:cs typeface="Segoe UI Light" panose="020B0502040204020203" pitchFamily="34" charset="0"/>
            </a:endParaRPr>
          </a:p>
        </p:txBody>
      </p:sp>
      <p:pic>
        <p:nvPicPr>
          <p:cNvPr id="6" name="Picture 1170"/>
          <p:cNvPicPr>
            <a:picLocks noChangeAspect="1"/>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96240" y="6162089"/>
            <a:ext cx="656181" cy="538405"/>
          </a:xfrm>
          <a:prstGeom prst="rect">
            <a:avLst/>
          </a:prstGeom>
        </p:spPr>
      </p:pic>
    </p:spTree>
    <p:extLst>
      <p:ext uri="{BB962C8B-B14F-4D97-AF65-F5344CB8AC3E}">
        <p14:creationId xmlns:p14="http://schemas.microsoft.com/office/powerpoint/2010/main" val="367283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nodeType="clickEffect">
                                  <p:stCondLst>
                                    <p:cond delay="0"/>
                                  </p:stCondLst>
                                  <p:childTnLst>
                                    <p:animMotion origin="layout" path="M -5.94843E-7 0 L -5.94843E-7 -0.21788 " pathEditMode="relative" rAng="0" ptsTypes="AA">
                                      <p:cBhvr>
                                        <p:cTn id="6" dur="1000" fill="hold"/>
                                        <p:tgtEl>
                                          <p:spTgt spid="4"/>
                                        </p:tgtEl>
                                        <p:attrNameLst>
                                          <p:attrName>ppt_x</p:attrName>
                                          <p:attrName>ppt_y</p:attrName>
                                        </p:attrNameLst>
                                      </p:cBhvr>
                                      <p:rCtr x="0" y="-10894"/>
                                    </p:animMotion>
                                  </p:childTnLst>
                                </p:cTn>
                              </p:par>
                              <p:par>
                                <p:cTn id="7" presetID="2" presetClass="entr" presetSubtype="4" decel="10000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1000" fill="hold"/>
                                        <p:tgtEl>
                                          <p:spTgt spid="5"/>
                                        </p:tgtEl>
                                        <p:attrNameLst>
                                          <p:attrName>ppt_x</p:attrName>
                                        </p:attrNameLst>
                                      </p:cBhvr>
                                      <p:tavLst>
                                        <p:tav tm="0">
                                          <p:val>
                                            <p:strVal val="#ppt_x"/>
                                          </p:val>
                                        </p:tav>
                                        <p:tav tm="100000">
                                          <p:val>
                                            <p:strVal val="#ppt_x"/>
                                          </p:val>
                                        </p:tav>
                                      </p:tavLst>
                                    </p:anim>
                                    <p:anim calcmode="lin" valueType="num">
                                      <p:cBhvr additive="base">
                                        <p:cTn id="10" dur="1000" fill="hold"/>
                                        <p:tgtEl>
                                          <p:spTgt spid="5"/>
                                        </p:tgtEl>
                                        <p:attrNameLst>
                                          <p:attrName>ppt_y</p:attrName>
                                        </p:attrNameLst>
                                      </p:cBhvr>
                                      <p:tavLst>
                                        <p:tav tm="0">
                                          <p:val>
                                            <p:strVal val="1+#ppt_h/2"/>
                                          </p:val>
                                        </p:tav>
                                        <p:tav tm="100000">
                                          <p:val>
                                            <p:strVal val="#ppt_y"/>
                                          </p:val>
                                        </p:tav>
                                      </p:tavLst>
                                    </p:anim>
                                  </p:childTnLst>
                                </p:cTn>
                              </p:par>
                              <p:par>
                                <p:cTn id="11" presetID="2" presetClass="entr" presetSubtype="4" decel="10000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ppt_x"/>
                                          </p:val>
                                        </p:tav>
                                        <p:tav tm="100000">
                                          <p:val>
                                            <p:strVal val="#ppt_x"/>
                                          </p:val>
                                        </p:tav>
                                      </p:tavLst>
                                    </p:anim>
                                    <p:anim calcmode="lin" valueType="num">
                                      <p:cBhvr additive="base">
                                        <p:cTn id="14"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Trabajo Colaborativo con </a:t>
            </a:r>
            <a:r>
              <a:rPr lang="es-ES" dirty="0" err="1"/>
              <a:t>Planner</a:t>
            </a:r>
            <a:endParaRPr lang="es-ES" dirty="0"/>
          </a:p>
        </p:txBody>
      </p:sp>
      <p:sp>
        <p:nvSpPr>
          <p:cNvPr id="5" name="Marcador de texto 4"/>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4094344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¿Por qué </a:t>
            </a:r>
            <a:r>
              <a:rPr lang="es-ES" b="1" dirty="0" err="1"/>
              <a:t>Planner</a:t>
            </a:r>
            <a:r>
              <a:rPr lang="es-ES" b="1" dirty="0"/>
              <a:t>?</a:t>
            </a:r>
          </a:p>
        </p:txBody>
      </p:sp>
      <p:pic>
        <p:nvPicPr>
          <p:cNvPr id="140" name="Imagen 139"/>
          <p:cNvPicPr>
            <a:picLocks noChangeAspect="1"/>
          </p:cNvPicPr>
          <p:nvPr/>
        </p:nvPicPr>
        <p:blipFill>
          <a:blip r:embed="rId3"/>
          <a:stretch>
            <a:fillRect/>
          </a:stretch>
        </p:blipFill>
        <p:spPr>
          <a:xfrm>
            <a:off x="0" y="36096"/>
            <a:ext cx="12192000" cy="6670447"/>
          </a:xfrm>
          <a:prstGeom prst="rect">
            <a:avLst/>
          </a:prstGeom>
        </p:spPr>
      </p:pic>
    </p:spTree>
    <p:extLst>
      <p:ext uri="{BB962C8B-B14F-4D97-AF65-F5344CB8AC3E}">
        <p14:creationId xmlns:p14="http://schemas.microsoft.com/office/powerpoint/2010/main" val="108182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¿Dónde se ubica </a:t>
            </a:r>
            <a:r>
              <a:rPr lang="es-ES" b="1" dirty="0" err="1"/>
              <a:t>Planner</a:t>
            </a:r>
            <a:r>
              <a:rPr lang="es-ES" b="1" dirty="0"/>
              <a:t> en la Gestión de Tareas?</a:t>
            </a:r>
          </a:p>
        </p:txBody>
      </p:sp>
      <p:cxnSp>
        <p:nvCxnSpPr>
          <p:cNvPr id="24" name="Straight Connector 3"/>
          <p:cNvCxnSpPr/>
          <p:nvPr/>
        </p:nvCxnSpPr>
        <p:spPr>
          <a:xfrm>
            <a:off x="1890386" y="1451785"/>
            <a:ext cx="0" cy="2843310"/>
          </a:xfrm>
          <a:prstGeom prst="line">
            <a:avLst/>
          </a:prstGeom>
          <a:ln w="3175" cmpd="sng">
            <a:solidFill>
              <a:schemeClr val="accent2">
                <a:alpha val="50000"/>
              </a:schemeClr>
            </a:solidFill>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25" name="Straight Connector 4"/>
          <p:cNvCxnSpPr/>
          <p:nvPr/>
        </p:nvCxnSpPr>
        <p:spPr>
          <a:xfrm>
            <a:off x="1875509" y="4301209"/>
            <a:ext cx="9473838" cy="0"/>
          </a:xfrm>
          <a:prstGeom prst="line">
            <a:avLst/>
          </a:prstGeom>
          <a:ln w="3175" cmpd="sng">
            <a:solidFill>
              <a:schemeClr val="accent2">
                <a:alpha val="50000"/>
              </a:schemeClr>
            </a:solidFill>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26" name="TextBox 9"/>
          <p:cNvSpPr txBox="1"/>
          <p:nvPr/>
        </p:nvSpPr>
        <p:spPr>
          <a:xfrm>
            <a:off x="2489815" y="4470784"/>
            <a:ext cx="368819" cy="262701"/>
          </a:xfrm>
          <a:prstGeom prst="rect">
            <a:avLst/>
          </a:prstGeom>
          <a:noFill/>
        </p:spPr>
        <p:txBody>
          <a:bodyPr wrap="none" lIns="0" tIns="0" rIns="0" bIns="0" rtlCol="0">
            <a:spAutoFit/>
          </a:bodyPr>
          <a:lstStyle>
            <a:defPPr>
              <a:defRPr lang="en-US"/>
            </a:defPPr>
            <a:lvl1pPr>
              <a:defRPr sz="2400" spc="-70">
                <a:gradFill>
                  <a:gsLst>
                    <a:gs pos="2917">
                      <a:schemeClr val="bg2"/>
                    </a:gs>
                    <a:gs pos="95000">
                      <a:schemeClr val="bg2"/>
                    </a:gs>
                  </a:gsLst>
                  <a:lin ang="5400000" scaled="0"/>
                </a:gradFill>
              </a:defRPr>
            </a:lvl1pPr>
          </a:lstStyle>
          <a:p>
            <a:pPr defTabSz="975390" rtl="0">
              <a:defRPr/>
            </a:pPr>
            <a:r>
              <a:rPr lang="en-US" sz="1707" i="1" kern="1200" spc="0" dirty="0">
                <a:solidFill>
                  <a:srgbClr val="000000">
                    <a:lumMod val="50000"/>
                    <a:lumOff val="50000"/>
                  </a:srgbClr>
                </a:solidFill>
                <a:latin typeface="Segoe UI"/>
              </a:rPr>
              <a:t>Low</a:t>
            </a:r>
            <a:endParaRPr lang="en-US" sz="1493" i="1" kern="1200" spc="0" dirty="0">
              <a:solidFill>
                <a:srgbClr val="000000">
                  <a:lumMod val="50000"/>
                  <a:lumOff val="50000"/>
                </a:srgbClr>
              </a:solidFill>
              <a:latin typeface="Segoe UI"/>
            </a:endParaRPr>
          </a:p>
        </p:txBody>
      </p:sp>
      <p:sp>
        <p:nvSpPr>
          <p:cNvPr id="27" name="TextBox 10"/>
          <p:cNvSpPr txBox="1"/>
          <p:nvPr/>
        </p:nvSpPr>
        <p:spPr>
          <a:xfrm>
            <a:off x="6239790" y="4470784"/>
            <a:ext cx="769441" cy="262701"/>
          </a:xfrm>
          <a:prstGeom prst="rect">
            <a:avLst/>
          </a:prstGeom>
          <a:noFill/>
        </p:spPr>
        <p:txBody>
          <a:bodyPr wrap="none" lIns="0" tIns="0" rIns="0" bIns="0" rtlCol="0">
            <a:spAutoFit/>
          </a:bodyPr>
          <a:lstStyle>
            <a:defPPr>
              <a:defRPr lang="en-US"/>
            </a:defPPr>
            <a:lvl1pPr>
              <a:defRPr sz="2400" spc="-70">
                <a:gradFill>
                  <a:gsLst>
                    <a:gs pos="2917">
                      <a:schemeClr val="bg2"/>
                    </a:gs>
                    <a:gs pos="95000">
                      <a:schemeClr val="bg2"/>
                    </a:gs>
                  </a:gsLst>
                  <a:lin ang="5400000" scaled="0"/>
                </a:gradFill>
              </a:defRPr>
            </a:lvl1pPr>
          </a:lstStyle>
          <a:p>
            <a:pPr defTabSz="975390" rtl="0">
              <a:defRPr/>
            </a:pPr>
            <a:r>
              <a:rPr lang="en-US" sz="1707" i="1" kern="1200" spc="0" dirty="0">
                <a:solidFill>
                  <a:srgbClr val="000000">
                    <a:lumMod val="50000"/>
                    <a:lumOff val="50000"/>
                  </a:srgbClr>
                </a:solidFill>
                <a:latin typeface="Segoe UI"/>
              </a:rPr>
              <a:t>Medium</a:t>
            </a:r>
          </a:p>
        </p:txBody>
      </p:sp>
      <p:sp>
        <p:nvSpPr>
          <p:cNvPr id="28" name="TextBox 11"/>
          <p:cNvSpPr txBox="1"/>
          <p:nvPr/>
        </p:nvSpPr>
        <p:spPr>
          <a:xfrm>
            <a:off x="10348773" y="4470784"/>
            <a:ext cx="452047" cy="262701"/>
          </a:xfrm>
          <a:prstGeom prst="rect">
            <a:avLst/>
          </a:prstGeom>
          <a:noFill/>
        </p:spPr>
        <p:txBody>
          <a:bodyPr wrap="none" lIns="0" tIns="0" rIns="0" bIns="0" rtlCol="0">
            <a:spAutoFit/>
          </a:bodyPr>
          <a:lstStyle>
            <a:defPPr>
              <a:defRPr lang="en-US"/>
            </a:defPPr>
            <a:lvl1pPr>
              <a:defRPr sz="2400" spc="-70">
                <a:gradFill>
                  <a:gsLst>
                    <a:gs pos="2917">
                      <a:schemeClr val="bg2"/>
                    </a:gs>
                    <a:gs pos="95000">
                      <a:schemeClr val="bg2"/>
                    </a:gs>
                  </a:gsLst>
                  <a:lin ang="5400000" scaled="0"/>
                </a:gradFill>
              </a:defRPr>
            </a:lvl1pPr>
          </a:lstStyle>
          <a:p>
            <a:pPr defTabSz="975390" rtl="0">
              <a:defRPr/>
            </a:pPr>
            <a:r>
              <a:rPr lang="en-US" sz="1707" i="1" kern="1200" spc="0" dirty="0">
                <a:solidFill>
                  <a:srgbClr val="000000">
                    <a:lumMod val="50000"/>
                    <a:lumOff val="50000"/>
                  </a:srgbClr>
                </a:solidFill>
                <a:latin typeface="Segoe UI"/>
              </a:rPr>
              <a:t>High</a:t>
            </a:r>
          </a:p>
        </p:txBody>
      </p:sp>
      <p:sp>
        <p:nvSpPr>
          <p:cNvPr id="29" name="TextBox 13"/>
          <p:cNvSpPr txBox="1"/>
          <p:nvPr/>
        </p:nvSpPr>
        <p:spPr>
          <a:xfrm>
            <a:off x="392773" y="2577527"/>
            <a:ext cx="1345395" cy="262701"/>
          </a:xfrm>
          <a:prstGeom prst="rect">
            <a:avLst/>
          </a:prstGeom>
          <a:noFill/>
        </p:spPr>
        <p:txBody>
          <a:bodyPr wrap="square" lIns="0" tIns="0" rIns="0" bIns="0" rtlCol="0">
            <a:spAutoFit/>
          </a:bodyPr>
          <a:lstStyle>
            <a:defPPr>
              <a:defRPr lang="en-US"/>
            </a:defPPr>
            <a:lvl1pPr>
              <a:defRPr sz="2400" i="1" spc="-70">
                <a:solidFill>
                  <a:schemeClr val="bg2"/>
                </a:solidFill>
              </a:defRPr>
            </a:lvl1pPr>
          </a:lstStyle>
          <a:p>
            <a:pPr algn="r" defTabSz="975390" rtl="0">
              <a:defRPr/>
            </a:pPr>
            <a:r>
              <a:rPr lang="en-US" sz="1707" kern="1200" spc="-75" dirty="0">
                <a:solidFill>
                  <a:srgbClr val="000000">
                    <a:lumMod val="50000"/>
                    <a:lumOff val="50000"/>
                  </a:srgbClr>
                </a:solidFill>
                <a:latin typeface="Segoe UI"/>
              </a:rPr>
              <a:t>Ad Hoc Teams</a:t>
            </a:r>
          </a:p>
        </p:txBody>
      </p:sp>
      <p:sp>
        <p:nvSpPr>
          <p:cNvPr id="30" name="TextBox 15"/>
          <p:cNvSpPr txBox="1"/>
          <p:nvPr/>
        </p:nvSpPr>
        <p:spPr>
          <a:xfrm>
            <a:off x="191963" y="1522141"/>
            <a:ext cx="1546205" cy="525400"/>
          </a:xfrm>
          <a:prstGeom prst="rect">
            <a:avLst/>
          </a:prstGeom>
          <a:noFill/>
        </p:spPr>
        <p:txBody>
          <a:bodyPr wrap="square" lIns="0" tIns="0" rIns="0" bIns="0" rtlCol="0">
            <a:spAutoFit/>
          </a:bodyPr>
          <a:lstStyle/>
          <a:p>
            <a:pPr algn="r" defTabSz="975390" rtl="0">
              <a:defRPr/>
            </a:pPr>
            <a:r>
              <a:rPr lang="en-US" sz="1707" i="1" kern="1200" spc="-75" dirty="0">
                <a:solidFill>
                  <a:srgbClr val="000000">
                    <a:lumMod val="50000"/>
                    <a:lumOff val="50000"/>
                  </a:srgbClr>
                </a:solidFill>
                <a:latin typeface="Segoe UI"/>
              </a:rPr>
              <a:t>PMO / Executives and Project Teams</a:t>
            </a:r>
          </a:p>
        </p:txBody>
      </p:sp>
      <p:sp>
        <p:nvSpPr>
          <p:cNvPr id="31" name="TextBox 17"/>
          <p:cNvSpPr txBox="1"/>
          <p:nvPr/>
        </p:nvSpPr>
        <p:spPr>
          <a:xfrm>
            <a:off x="2131429" y="4991916"/>
            <a:ext cx="8961998" cy="229743"/>
          </a:xfrm>
          <a:prstGeom prst="rect">
            <a:avLst/>
          </a:prstGeom>
          <a:noFill/>
        </p:spPr>
        <p:txBody>
          <a:bodyPr wrap="square" lIns="0" tIns="0" rIns="0" bIns="0" rtlCol="0">
            <a:spAutoFit/>
          </a:bodyPr>
          <a:lstStyle/>
          <a:p>
            <a:pPr defTabSz="975390" rtl="0">
              <a:defRPr/>
            </a:pPr>
            <a:r>
              <a:rPr lang="en-US" sz="1493" b="1" kern="1200" spc="320" dirty="0">
                <a:solidFill>
                  <a:srgbClr val="FFFFFF">
                    <a:lumMod val="50000"/>
                  </a:srgbClr>
                </a:solidFill>
                <a:latin typeface="Segoe UI"/>
              </a:rPr>
              <a:t>LEVEL OF COMPLEXITY</a:t>
            </a:r>
          </a:p>
        </p:txBody>
      </p:sp>
      <p:grpSp>
        <p:nvGrpSpPr>
          <p:cNvPr id="32" name="Group 40"/>
          <p:cNvGrpSpPr/>
          <p:nvPr/>
        </p:nvGrpSpPr>
        <p:grpSpPr>
          <a:xfrm>
            <a:off x="2011999" y="3168823"/>
            <a:ext cx="3128263" cy="932036"/>
            <a:chOff x="2572260" y="3850881"/>
            <a:chExt cx="2932747" cy="873784"/>
          </a:xfrm>
        </p:grpSpPr>
        <p:sp>
          <p:nvSpPr>
            <p:cNvPr id="33" name="Rectangle 5"/>
            <p:cNvSpPr/>
            <p:nvPr/>
          </p:nvSpPr>
          <p:spPr bwMode="auto">
            <a:xfrm>
              <a:off x="2615503" y="3874482"/>
              <a:ext cx="2889504" cy="8229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8768" tIns="48768" rIns="48768" bIns="48768" numCol="1" spcCol="0" rtlCol="0" fromWordArt="0" anchor="ctr" anchorCtr="0" forceAA="0" compatLnSpc="1">
              <a:prstTxWarp prst="textNoShape">
                <a:avLst/>
              </a:prstTxWarp>
              <a:noAutofit/>
            </a:bodyPr>
            <a:lstStyle/>
            <a:p>
              <a:pPr marL="975390" algn="l" defTabSz="975069" rtl="0" fontAlgn="base">
                <a:spcBef>
                  <a:spcPct val="0"/>
                </a:spcBef>
                <a:spcAft>
                  <a:spcPct val="0"/>
                </a:spcAft>
                <a:defRPr/>
              </a:pPr>
              <a:r>
                <a:rPr lang="en-US" sz="1707" b="1" kern="1200" spc="267" dirty="0">
                  <a:solidFill>
                    <a:srgbClr val="FFFFFF"/>
                  </a:solidFill>
                  <a:latin typeface="Segoe UI"/>
                  <a:ea typeface="Segoe UI" pitchFamily="34" charset="0"/>
                  <a:cs typeface="Segoe UI" pitchFamily="34" charset="0"/>
                </a:rPr>
                <a:t>TASK </a:t>
              </a:r>
            </a:p>
            <a:p>
              <a:pPr marL="975390" algn="l" defTabSz="975069" rtl="0" fontAlgn="base">
                <a:spcBef>
                  <a:spcPct val="0"/>
                </a:spcBef>
                <a:spcAft>
                  <a:spcPct val="0"/>
                </a:spcAft>
                <a:defRPr/>
              </a:pPr>
              <a:r>
                <a:rPr lang="en-US" sz="1707" b="1" kern="1200" spc="267" dirty="0">
                  <a:solidFill>
                    <a:srgbClr val="FFFFFF"/>
                  </a:solidFill>
                  <a:latin typeface="Segoe UI"/>
                  <a:ea typeface="Segoe UI" pitchFamily="34" charset="0"/>
                  <a:cs typeface="Segoe UI" pitchFamily="34" charset="0"/>
                </a:rPr>
                <a:t>MANAGEMENT</a:t>
              </a:r>
            </a:p>
          </p:txBody>
        </p:sp>
        <p:pic>
          <p:nvPicPr>
            <p:cNvPr id="34"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2260" y="3850881"/>
              <a:ext cx="873784" cy="873784"/>
            </a:xfrm>
            <a:prstGeom prst="rect">
              <a:avLst/>
            </a:prstGeom>
          </p:spPr>
        </p:pic>
      </p:grpSp>
      <p:grpSp>
        <p:nvGrpSpPr>
          <p:cNvPr id="35" name="Group 39"/>
          <p:cNvGrpSpPr/>
          <p:nvPr/>
        </p:nvGrpSpPr>
        <p:grpSpPr>
          <a:xfrm>
            <a:off x="5161806" y="2269931"/>
            <a:ext cx="3082138" cy="877824"/>
            <a:chOff x="5525205" y="3008170"/>
            <a:chExt cx="2889504" cy="822960"/>
          </a:xfrm>
        </p:grpSpPr>
        <p:sp>
          <p:nvSpPr>
            <p:cNvPr id="36" name="Rectangle 6"/>
            <p:cNvSpPr/>
            <p:nvPr/>
          </p:nvSpPr>
          <p:spPr bwMode="auto">
            <a:xfrm>
              <a:off x="5525205" y="3008170"/>
              <a:ext cx="2889504" cy="822960"/>
            </a:xfrm>
            <a:prstGeom prst="rect">
              <a:avLst/>
            </a:prstGeom>
            <a:solidFill>
              <a:srgbClr val="3175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8768" tIns="48768" rIns="48768" bIns="48768" numCol="1" spcCol="0" rtlCol="0" fromWordArt="0" anchor="ctr" anchorCtr="0" forceAA="0" compatLnSpc="1">
              <a:prstTxWarp prst="textNoShape">
                <a:avLst/>
              </a:prstTxWarp>
              <a:noAutofit/>
            </a:bodyPr>
            <a:lstStyle/>
            <a:p>
              <a:pPr marL="975390" algn="l" defTabSz="975069" rtl="0" fontAlgn="base">
                <a:spcBef>
                  <a:spcPct val="0"/>
                </a:spcBef>
                <a:spcAft>
                  <a:spcPct val="0"/>
                </a:spcAft>
                <a:defRPr/>
              </a:pPr>
              <a:r>
                <a:rPr lang="en-US" sz="1707" b="1" kern="1200" spc="267" dirty="0">
                  <a:solidFill>
                    <a:srgbClr val="FFFFFF"/>
                  </a:solidFill>
                  <a:latin typeface="Segoe UI"/>
                  <a:ea typeface="Segoe UI" pitchFamily="34" charset="0"/>
                  <a:cs typeface="Segoe UI" pitchFamily="34" charset="0"/>
                </a:rPr>
                <a:t>WORK MANAGEMENT</a:t>
              </a:r>
            </a:p>
          </p:txBody>
        </p:sp>
        <p:pic>
          <p:nvPicPr>
            <p:cNvPr id="37"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642696" y="3111362"/>
              <a:ext cx="533104" cy="621865"/>
            </a:xfrm>
            <a:prstGeom prst="rect">
              <a:avLst/>
            </a:prstGeom>
          </p:spPr>
        </p:pic>
      </p:grpSp>
      <p:sp>
        <p:nvSpPr>
          <p:cNvPr id="38" name="TextBox 22"/>
          <p:cNvSpPr txBox="1"/>
          <p:nvPr/>
        </p:nvSpPr>
        <p:spPr>
          <a:xfrm>
            <a:off x="722674" y="3501592"/>
            <a:ext cx="1015494" cy="262701"/>
          </a:xfrm>
          <a:prstGeom prst="rect">
            <a:avLst/>
          </a:prstGeom>
          <a:noFill/>
        </p:spPr>
        <p:txBody>
          <a:bodyPr wrap="square" lIns="0" tIns="0" rIns="0" bIns="0" rtlCol="0">
            <a:spAutoFit/>
          </a:bodyPr>
          <a:lstStyle>
            <a:defPPr>
              <a:defRPr lang="en-US"/>
            </a:defPPr>
            <a:lvl1pPr>
              <a:defRPr sz="2400" i="1" spc="-70">
                <a:solidFill>
                  <a:schemeClr val="bg2"/>
                </a:solidFill>
              </a:defRPr>
            </a:lvl1pPr>
          </a:lstStyle>
          <a:p>
            <a:pPr algn="r" defTabSz="975390" rtl="0">
              <a:defRPr/>
            </a:pPr>
            <a:r>
              <a:rPr lang="en-US" sz="1707" kern="1200" spc="-75" dirty="0">
                <a:solidFill>
                  <a:srgbClr val="000000">
                    <a:lumMod val="50000"/>
                    <a:lumOff val="50000"/>
                  </a:srgbClr>
                </a:solidFill>
                <a:latin typeface="Segoe UI"/>
              </a:rPr>
              <a:t>Individuals</a:t>
            </a:r>
          </a:p>
        </p:txBody>
      </p:sp>
      <p:grpSp>
        <p:nvGrpSpPr>
          <p:cNvPr id="39" name="Group 38"/>
          <p:cNvGrpSpPr/>
          <p:nvPr/>
        </p:nvGrpSpPr>
        <p:grpSpPr>
          <a:xfrm>
            <a:off x="8265488" y="1345865"/>
            <a:ext cx="3082138" cy="877824"/>
            <a:chOff x="8434907" y="2141858"/>
            <a:chExt cx="2889504" cy="822960"/>
          </a:xfrm>
        </p:grpSpPr>
        <p:sp>
          <p:nvSpPr>
            <p:cNvPr id="40" name="Rectangle 7"/>
            <p:cNvSpPr/>
            <p:nvPr/>
          </p:nvSpPr>
          <p:spPr bwMode="auto">
            <a:xfrm>
              <a:off x="8434907" y="2141858"/>
              <a:ext cx="2889504" cy="822960"/>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8768" tIns="48768" rIns="48768" bIns="48768" numCol="1" spcCol="0" rtlCol="0" fromWordArt="0" anchor="ctr" anchorCtr="0" forceAA="0" compatLnSpc="1">
              <a:prstTxWarp prst="textNoShape">
                <a:avLst/>
              </a:prstTxWarp>
              <a:noAutofit/>
            </a:bodyPr>
            <a:lstStyle/>
            <a:p>
              <a:pPr marL="975390" algn="l" defTabSz="975069" rtl="0" fontAlgn="base">
                <a:spcBef>
                  <a:spcPct val="0"/>
                </a:spcBef>
                <a:spcAft>
                  <a:spcPct val="0"/>
                </a:spcAft>
                <a:defRPr/>
              </a:pPr>
              <a:r>
                <a:rPr lang="en-US" sz="1707" b="1" kern="1200" spc="267" dirty="0">
                  <a:solidFill>
                    <a:srgbClr val="FFFFFF"/>
                  </a:solidFill>
                  <a:latin typeface="Segoe UI"/>
                  <a:ea typeface="Segoe UI" pitchFamily="34" charset="0"/>
                  <a:cs typeface="Segoe UI" pitchFamily="34" charset="0"/>
                </a:rPr>
                <a:t>PROJECT PORTFOLIO </a:t>
              </a:r>
            </a:p>
            <a:p>
              <a:pPr marL="975390" algn="l" defTabSz="975069" rtl="0" fontAlgn="base">
                <a:spcBef>
                  <a:spcPct val="0"/>
                </a:spcBef>
                <a:spcAft>
                  <a:spcPct val="0"/>
                </a:spcAft>
                <a:defRPr/>
              </a:pPr>
              <a:r>
                <a:rPr lang="en-US" sz="1707" b="1" kern="1200" spc="267" dirty="0">
                  <a:solidFill>
                    <a:srgbClr val="FFFFFF"/>
                  </a:solidFill>
                  <a:latin typeface="Segoe UI"/>
                  <a:ea typeface="Segoe UI" pitchFamily="34" charset="0"/>
                  <a:cs typeface="Segoe UI" pitchFamily="34" charset="0"/>
                </a:rPr>
                <a:t>MANAGEMENT</a:t>
              </a:r>
            </a:p>
          </p:txBody>
        </p:sp>
        <p:pic>
          <p:nvPicPr>
            <p:cNvPr id="41"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0058" y="2331400"/>
              <a:ext cx="465140" cy="443877"/>
            </a:xfrm>
            <a:prstGeom prst="rect">
              <a:avLst/>
            </a:prstGeom>
          </p:spPr>
        </p:pic>
      </p:grpSp>
      <p:pic>
        <p:nvPicPr>
          <p:cNvPr id="4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0269" y="2178960"/>
            <a:ext cx="1238075" cy="428604"/>
          </a:xfrm>
          <a:prstGeom prst="rect">
            <a:avLst/>
          </a:prstGeom>
          <a:noFill/>
          <a:ln>
            <a:noFill/>
          </a:ln>
        </p:spPr>
      </p:pic>
      <p:pic>
        <p:nvPicPr>
          <p:cNvPr id="43"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2191" y="3133803"/>
            <a:ext cx="1238075" cy="428604"/>
          </a:xfrm>
          <a:prstGeom prst="rect">
            <a:avLst/>
          </a:prstGeom>
          <a:noFill/>
          <a:ln>
            <a:noFill/>
          </a:ln>
        </p:spPr>
      </p:pic>
    </p:spTree>
    <p:extLst>
      <p:ext uri="{BB962C8B-B14F-4D97-AF65-F5344CB8AC3E}">
        <p14:creationId xmlns:p14="http://schemas.microsoft.com/office/powerpoint/2010/main" val="3276646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Beneficios de </a:t>
            </a:r>
            <a:r>
              <a:rPr lang="es-ES" b="1" dirty="0" err="1"/>
              <a:t>Planner</a:t>
            </a:r>
            <a:endParaRPr lang="es-ES" b="1" dirty="0"/>
          </a:p>
        </p:txBody>
      </p:sp>
      <p:grpSp>
        <p:nvGrpSpPr>
          <p:cNvPr id="4" name="Group 2"/>
          <p:cNvGrpSpPr/>
          <p:nvPr/>
        </p:nvGrpSpPr>
        <p:grpSpPr>
          <a:xfrm>
            <a:off x="64880" y="745960"/>
            <a:ext cx="12060651" cy="5618745"/>
            <a:chOff x="229671" y="542933"/>
            <a:chExt cx="11690367" cy="5832112"/>
          </a:xfrm>
        </p:grpSpPr>
        <p:cxnSp>
          <p:nvCxnSpPr>
            <p:cNvPr id="5" name="Straight Connector 139"/>
            <p:cNvCxnSpPr>
              <a:stCxn id="34" idx="1"/>
            </p:cNvCxnSpPr>
            <p:nvPr/>
          </p:nvCxnSpPr>
          <p:spPr>
            <a:xfrm flipH="1" flipV="1">
              <a:off x="874192" y="1657350"/>
              <a:ext cx="823346" cy="718888"/>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141"/>
            <p:cNvCxnSpPr>
              <a:stCxn id="78" idx="0"/>
            </p:cNvCxnSpPr>
            <p:nvPr/>
          </p:nvCxnSpPr>
          <p:spPr>
            <a:xfrm flipV="1">
              <a:off x="487249" y="1738648"/>
              <a:ext cx="324120" cy="254787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160"/>
            <p:cNvCxnSpPr>
              <a:stCxn id="78" idx="6"/>
              <a:endCxn id="34" idx="3"/>
            </p:cNvCxnSpPr>
            <p:nvPr/>
          </p:nvCxnSpPr>
          <p:spPr>
            <a:xfrm flipV="1">
              <a:off x="744826" y="4481762"/>
              <a:ext cx="952712" cy="62334"/>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163"/>
            <p:cNvCxnSpPr/>
            <p:nvPr/>
          </p:nvCxnSpPr>
          <p:spPr>
            <a:xfrm>
              <a:off x="540913" y="4675031"/>
              <a:ext cx="592428" cy="1094704"/>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168"/>
            <p:cNvCxnSpPr/>
            <p:nvPr/>
          </p:nvCxnSpPr>
          <p:spPr>
            <a:xfrm flipH="1">
              <a:off x="1530440" y="5383369"/>
              <a:ext cx="1599126" cy="525887"/>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172"/>
            <p:cNvCxnSpPr/>
            <p:nvPr/>
          </p:nvCxnSpPr>
          <p:spPr>
            <a:xfrm>
              <a:off x="3074504" y="4929809"/>
              <a:ext cx="119457" cy="389166"/>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75"/>
            <p:cNvCxnSpPr/>
            <p:nvPr/>
          </p:nvCxnSpPr>
          <p:spPr>
            <a:xfrm flipH="1">
              <a:off x="1468192" y="5885645"/>
              <a:ext cx="2343954" cy="283335"/>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80"/>
            <p:cNvCxnSpPr/>
            <p:nvPr/>
          </p:nvCxnSpPr>
          <p:spPr>
            <a:xfrm flipH="1">
              <a:off x="4003183" y="5203065"/>
              <a:ext cx="671848" cy="616039"/>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83"/>
            <p:cNvCxnSpPr>
              <a:stCxn id="47" idx="2"/>
            </p:cNvCxnSpPr>
            <p:nvPr/>
          </p:nvCxnSpPr>
          <p:spPr>
            <a:xfrm flipH="1">
              <a:off x="3206839" y="5132232"/>
              <a:ext cx="1281447" cy="2125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87"/>
            <p:cNvCxnSpPr/>
            <p:nvPr/>
          </p:nvCxnSpPr>
          <p:spPr>
            <a:xfrm flipV="1">
              <a:off x="4803820" y="4675031"/>
              <a:ext cx="399245" cy="412124"/>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92"/>
            <p:cNvCxnSpPr/>
            <p:nvPr/>
          </p:nvCxnSpPr>
          <p:spPr>
            <a:xfrm>
              <a:off x="4816699" y="5228823"/>
              <a:ext cx="1712890" cy="592428"/>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95"/>
            <p:cNvCxnSpPr/>
            <p:nvPr/>
          </p:nvCxnSpPr>
          <p:spPr>
            <a:xfrm>
              <a:off x="6516710" y="4881093"/>
              <a:ext cx="218941" cy="965915"/>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208"/>
            <p:cNvCxnSpPr/>
            <p:nvPr/>
          </p:nvCxnSpPr>
          <p:spPr>
            <a:xfrm flipH="1">
              <a:off x="978795" y="1506828"/>
              <a:ext cx="2524259" cy="77273"/>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211"/>
            <p:cNvCxnSpPr/>
            <p:nvPr/>
          </p:nvCxnSpPr>
          <p:spPr>
            <a:xfrm flipV="1">
              <a:off x="3747752" y="1081825"/>
              <a:ext cx="746975" cy="412125"/>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214"/>
            <p:cNvCxnSpPr>
              <a:stCxn id="70" idx="6"/>
            </p:cNvCxnSpPr>
            <p:nvPr/>
          </p:nvCxnSpPr>
          <p:spPr>
            <a:xfrm flipV="1">
              <a:off x="4670740" y="862885"/>
              <a:ext cx="1974759" cy="18245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218"/>
            <p:cNvCxnSpPr/>
            <p:nvPr/>
          </p:nvCxnSpPr>
          <p:spPr>
            <a:xfrm flipV="1">
              <a:off x="6310648" y="1030311"/>
              <a:ext cx="347729" cy="914399"/>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21"/>
            <p:cNvCxnSpPr/>
            <p:nvPr/>
          </p:nvCxnSpPr>
          <p:spPr>
            <a:xfrm flipH="1" flipV="1">
              <a:off x="3683358" y="1648498"/>
              <a:ext cx="1171977" cy="953034"/>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25"/>
            <p:cNvCxnSpPr/>
            <p:nvPr/>
          </p:nvCxnSpPr>
          <p:spPr>
            <a:xfrm flipV="1">
              <a:off x="7276563" y="1803042"/>
              <a:ext cx="734096" cy="682581"/>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9"/>
            <p:cNvCxnSpPr/>
            <p:nvPr/>
          </p:nvCxnSpPr>
          <p:spPr>
            <a:xfrm>
              <a:off x="6838682" y="953037"/>
              <a:ext cx="1133342" cy="927278"/>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2"/>
            <p:cNvCxnSpPr/>
            <p:nvPr/>
          </p:nvCxnSpPr>
          <p:spPr>
            <a:xfrm flipV="1">
              <a:off x="6671256" y="875763"/>
              <a:ext cx="3412902" cy="12879"/>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35"/>
            <p:cNvCxnSpPr/>
            <p:nvPr/>
          </p:nvCxnSpPr>
          <p:spPr>
            <a:xfrm flipV="1">
              <a:off x="7997780" y="953037"/>
              <a:ext cx="2073499" cy="901521"/>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40"/>
            <p:cNvCxnSpPr/>
            <p:nvPr/>
          </p:nvCxnSpPr>
          <p:spPr>
            <a:xfrm>
              <a:off x="10161431" y="953037"/>
              <a:ext cx="927279" cy="1068946"/>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43"/>
            <p:cNvCxnSpPr/>
            <p:nvPr/>
          </p:nvCxnSpPr>
          <p:spPr>
            <a:xfrm flipV="1">
              <a:off x="10601739" y="2067339"/>
              <a:ext cx="463826" cy="42407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46"/>
            <p:cNvCxnSpPr>
              <a:stCxn id="36" idx="5"/>
            </p:cNvCxnSpPr>
            <p:nvPr/>
          </p:nvCxnSpPr>
          <p:spPr>
            <a:xfrm>
              <a:off x="7148762" y="4481762"/>
              <a:ext cx="378473" cy="434795"/>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49"/>
            <p:cNvCxnSpPr/>
            <p:nvPr/>
          </p:nvCxnSpPr>
          <p:spPr>
            <a:xfrm>
              <a:off x="7590804" y="4960621"/>
              <a:ext cx="917092" cy="486022"/>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52"/>
            <p:cNvCxnSpPr/>
            <p:nvPr/>
          </p:nvCxnSpPr>
          <p:spPr>
            <a:xfrm>
              <a:off x="8564839" y="5497334"/>
              <a:ext cx="2235683" cy="201101"/>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254"/>
            <p:cNvCxnSpPr/>
            <p:nvPr/>
          </p:nvCxnSpPr>
          <p:spPr>
            <a:xfrm>
              <a:off x="10045148" y="4823791"/>
              <a:ext cx="781878" cy="874644"/>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257"/>
            <p:cNvCxnSpPr/>
            <p:nvPr/>
          </p:nvCxnSpPr>
          <p:spPr>
            <a:xfrm flipV="1">
              <a:off x="6705600" y="5473148"/>
              <a:ext cx="1828800" cy="477079"/>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260"/>
            <p:cNvCxnSpPr/>
            <p:nvPr/>
          </p:nvCxnSpPr>
          <p:spPr>
            <a:xfrm flipH="1">
              <a:off x="8547652" y="4823791"/>
              <a:ext cx="251792" cy="6096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Oval 1"/>
            <p:cNvSpPr/>
            <p:nvPr/>
          </p:nvSpPr>
          <p:spPr>
            <a:xfrm>
              <a:off x="1261470" y="1940170"/>
              <a:ext cx="2977660" cy="2977660"/>
            </a:xfrm>
            <a:prstGeom prst="ellipse">
              <a:avLst/>
            </a:prstGeom>
            <a:noFill/>
            <a:ln w="146050">
              <a:solidFill>
                <a:srgbClr val="31752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97536" rIns="97536" bIns="97536" numCol="1" spcCol="0" rtlCol="0" fromWordArt="0" anchor="b" anchorCtr="0" forceAA="0" compatLnSpc="1">
              <a:prstTxWarp prst="textNoShape">
                <a:avLst/>
              </a:prstTxWarp>
              <a:noAutofit/>
            </a:bodyPr>
            <a:lstStyle/>
            <a:p>
              <a:pPr algn="r"/>
              <a:endParaRPr lang="en-US" sz="1280" dirty="0"/>
            </a:p>
          </p:txBody>
        </p:sp>
        <p:sp>
          <p:nvSpPr>
            <p:cNvPr id="35" name="Title 1"/>
            <p:cNvSpPr txBox="1">
              <a:spLocks/>
            </p:cNvSpPr>
            <p:nvPr/>
          </p:nvSpPr>
          <p:spPr>
            <a:xfrm>
              <a:off x="1423057" y="3196699"/>
              <a:ext cx="2654486" cy="464602"/>
            </a:xfrm>
            <a:prstGeom prst="rect">
              <a:avLst/>
            </a:prstGeom>
          </p:spPr>
          <p:txBody>
            <a:bodyPr lIns="97519" tIns="48757" rIns="97519" bIns="48757"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a:lnSpc>
                  <a:spcPct val="100000"/>
                </a:lnSpc>
                <a:defRPr/>
              </a:pPr>
              <a:r>
                <a:rPr lang="en-US" sz="1920" i="0" kern="900" spc="427" dirty="0">
                  <a:solidFill>
                    <a:srgbClr val="31752F"/>
                  </a:solidFill>
                </a:rPr>
                <a:t>GET STARTED QUICKLY</a:t>
              </a:r>
            </a:p>
          </p:txBody>
        </p:sp>
        <p:sp>
          <p:nvSpPr>
            <p:cNvPr id="36" name="Oval 112"/>
            <p:cNvSpPr/>
            <p:nvPr/>
          </p:nvSpPr>
          <p:spPr>
            <a:xfrm>
              <a:off x="4607170" y="1940170"/>
              <a:ext cx="2977660" cy="2977660"/>
            </a:xfrm>
            <a:prstGeom prst="ellipse">
              <a:avLst/>
            </a:prstGeom>
            <a:noFill/>
            <a:ln w="146050">
              <a:solidFill>
                <a:srgbClr val="31752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97536" rIns="97536" bIns="97536" numCol="1" spcCol="0" rtlCol="0" fromWordArt="0" anchor="b" anchorCtr="0" forceAA="0" compatLnSpc="1">
              <a:prstTxWarp prst="textNoShape">
                <a:avLst/>
              </a:prstTxWarp>
              <a:noAutofit/>
            </a:bodyPr>
            <a:lstStyle/>
            <a:p>
              <a:pPr algn="r"/>
              <a:endParaRPr lang="en-US" sz="1280" dirty="0"/>
            </a:p>
          </p:txBody>
        </p:sp>
        <p:sp>
          <p:nvSpPr>
            <p:cNvPr id="37" name="Title 1"/>
            <p:cNvSpPr txBox="1">
              <a:spLocks/>
            </p:cNvSpPr>
            <p:nvPr/>
          </p:nvSpPr>
          <p:spPr>
            <a:xfrm>
              <a:off x="4694832" y="3183965"/>
              <a:ext cx="2825119" cy="490070"/>
            </a:xfrm>
            <a:prstGeom prst="rect">
              <a:avLst/>
            </a:prstGeom>
          </p:spPr>
          <p:txBody>
            <a:bodyPr lIns="97519" tIns="48757" rIns="97519" bIns="48757"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a:lnSpc>
                  <a:spcPct val="100000"/>
                </a:lnSpc>
                <a:defRPr/>
              </a:pPr>
              <a:r>
                <a:rPr lang="en-US" sz="1920" i="0" kern="900" spc="427" dirty="0">
                  <a:solidFill>
                    <a:srgbClr val="31752F"/>
                  </a:solidFill>
                </a:rPr>
                <a:t>WORK TOGETHER WITHOUT CHAOS</a:t>
              </a:r>
            </a:p>
          </p:txBody>
        </p:sp>
        <p:cxnSp>
          <p:nvCxnSpPr>
            <p:cNvPr id="38" name="Straight Connector 264"/>
            <p:cNvCxnSpPr/>
            <p:nvPr/>
          </p:nvCxnSpPr>
          <p:spPr>
            <a:xfrm flipH="1">
              <a:off x="10747513" y="4638261"/>
              <a:ext cx="940904" cy="1046922"/>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267"/>
            <p:cNvCxnSpPr/>
            <p:nvPr/>
          </p:nvCxnSpPr>
          <p:spPr>
            <a:xfrm>
              <a:off x="11118574" y="2054087"/>
              <a:ext cx="543339" cy="2464904"/>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270"/>
            <p:cNvCxnSpPr/>
            <p:nvPr/>
          </p:nvCxnSpPr>
          <p:spPr>
            <a:xfrm>
              <a:off x="10694504" y="4293704"/>
              <a:ext cx="960783" cy="258417"/>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1" name="Oval 113"/>
            <p:cNvSpPr/>
            <p:nvPr/>
          </p:nvSpPr>
          <p:spPr>
            <a:xfrm>
              <a:off x="7943748" y="1940170"/>
              <a:ext cx="2977660" cy="2977660"/>
            </a:xfrm>
            <a:prstGeom prst="ellipse">
              <a:avLst/>
            </a:prstGeom>
            <a:noFill/>
            <a:ln w="146050">
              <a:solidFill>
                <a:srgbClr val="31752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97536" rIns="97536" bIns="97536" numCol="1" spcCol="0" rtlCol="0" fromWordArt="0" anchor="b" anchorCtr="0" forceAA="0" compatLnSpc="1">
              <a:prstTxWarp prst="textNoShape">
                <a:avLst/>
              </a:prstTxWarp>
              <a:noAutofit/>
            </a:bodyPr>
            <a:lstStyle/>
            <a:p>
              <a:pPr algn="r"/>
              <a:endParaRPr lang="en-US" sz="1280" dirty="0"/>
            </a:p>
          </p:txBody>
        </p:sp>
        <p:sp>
          <p:nvSpPr>
            <p:cNvPr id="42" name="Title 1"/>
            <p:cNvSpPr txBox="1">
              <a:spLocks/>
            </p:cNvSpPr>
            <p:nvPr/>
          </p:nvSpPr>
          <p:spPr>
            <a:xfrm>
              <a:off x="8296759" y="3196699"/>
              <a:ext cx="2271639" cy="464602"/>
            </a:xfrm>
            <a:prstGeom prst="rect">
              <a:avLst/>
            </a:prstGeom>
          </p:spPr>
          <p:txBody>
            <a:bodyPr lIns="97519" tIns="48757" rIns="97519" bIns="48757"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a:lnSpc>
                  <a:spcPct val="100000"/>
                </a:lnSpc>
                <a:defRPr/>
              </a:pPr>
              <a:r>
                <a:rPr lang="en-US" sz="1920" i="0" kern="900" spc="427" dirty="0">
                  <a:solidFill>
                    <a:srgbClr val="31752F"/>
                  </a:solidFill>
                </a:rPr>
                <a:t>ALWAYS STAY INFORMED</a:t>
              </a:r>
            </a:p>
          </p:txBody>
        </p:sp>
        <p:pic>
          <p:nvPicPr>
            <p:cNvPr id="43" name="Picture 6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381647" y="1269514"/>
              <a:ext cx="512064" cy="512064"/>
            </a:xfrm>
            <a:prstGeom prst="ellipse">
              <a:avLst/>
            </a:prstGeom>
          </p:spPr>
        </p:pic>
        <p:pic>
          <p:nvPicPr>
            <p:cNvPr id="44" name="Picture 6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342842" y="5529203"/>
              <a:ext cx="740664" cy="740664"/>
            </a:xfrm>
            <a:prstGeom prst="ellipse">
              <a:avLst/>
            </a:prstGeom>
          </p:spPr>
        </p:pic>
        <p:pic>
          <p:nvPicPr>
            <p:cNvPr id="45" name="Picture 6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61620" y="5634381"/>
              <a:ext cx="740664" cy="740664"/>
            </a:xfrm>
            <a:prstGeom prst="ellipse">
              <a:avLst/>
            </a:prstGeom>
          </p:spPr>
        </p:pic>
        <p:pic>
          <p:nvPicPr>
            <p:cNvPr id="46" name="Picture 7"/>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314938" y="542933"/>
              <a:ext cx="740664" cy="740664"/>
            </a:xfrm>
            <a:prstGeom prst="ellipse">
              <a:avLst/>
            </a:prstGeom>
          </p:spPr>
        </p:pic>
        <p:sp>
          <p:nvSpPr>
            <p:cNvPr id="47" name="Oval 182"/>
            <p:cNvSpPr/>
            <p:nvPr/>
          </p:nvSpPr>
          <p:spPr>
            <a:xfrm>
              <a:off x="4488286" y="4874654"/>
              <a:ext cx="515155" cy="515155"/>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97536" rIns="97536" bIns="97536" numCol="1" spcCol="0" rtlCol="0" fromWordArt="0" anchor="ctr" anchorCtr="0" forceAA="0" compatLnSpc="1">
              <a:prstTxWarp prst="textNoShape">
                <a:avLst/>
              </a:prstTxWarp>
              <a:noAutofit/>
            </a:bodyPr>
            <a:lstStyle/>
            <a:p>
              <a:pPr algn="ctr"/>
              <a:endParaRPr lang="en-US" sz="1493" dirty="0"/>
            </a:p>
          </p:txBody>
        </p:sp>
        <p:sp>
          <p:nvSpPr>
            <p:cNvPr id="48" name="Oval 201"/>
            <p:cNvSpPr/>
            <p:nvPr/>
          </p:nvSpPr>
          <p:spPr>
            <a:xfrm>
              <a:off x="7744774" y="1595394"/>
              <a:ext cx="515155" cy="515155"/>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97536" rIns="97536" bIns="97536" numCol="1" spcCol="0" rtlCol="0" fromWordArt="0" anchor="ctr" anchorCtr="0" forceAA="0" compatLnSpc="1">
              <a:prstTxWarp prst="textNoShape">
                <a:avLst/>
              </a:prstTxWarp>
              <a:noAutofit/>
            </a:bodyPr>
            <a:lstStyle/>
            <a:p>
              <a:pPr algn="ctr"/>
              <a:endParaRPr lang="en-US" sz="853" dirty="0"/>
            </a:p>
          </p:txBody>
        </p:sp>
        <p:sp>
          <p:nvSpPr>
            <p:cNvPr id="49" name="Oval 137"/>
            <p:cNvSpPr/>
            <p:nvPr/>
          </p:nvSpPr>
          <p:spPr>
            <a:xfrm>
              <a:off x="618187" y="1378039"/>
              <a:ext cx="515155" cy="515155"/>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97536" rIns="97536" bIns="97536" numCol="1" spcCol="0" rtlCol="0" fromWordArt="0" anchor="ctr" anchorCtr="0" forceAA="0" compatLnSpc="1">
              <a:prstTxWarp prst="textNoShape">
                <a:avLst/>
              </a:prstTxWarp>
              <a:noAutofit/>
            </a:bodyPr>
            <a:lstStyle/>
            <a:p>
              <a:pPr algn="ctr"/>
              <a:endParaRPr lang="en-US" sz="1493" dirty="0"/>
            </a:p>
          </p:txBody>
        </p:sp>
        <p:grpSp>
          <p:nvGrpSpPr>
            <p:cNvPr id="50" name="Group 10"/>
            <p:cNvGrpSpPr/>
            <p:nvPr/>
          </p:nvGrpSpPr>
          <p:grpSpPr>
            <a:xfrm>
              <a:off x="229671" y="4286518"/>
              <a:ext cx="515155" cy="515155"/>
              <a:chOff x="229671" y="4286518"/>
              <a:chExt cx="515155" cy="515155"/>
            </a:xfrm>
          </p:grpSpPr>
          <p:sp>
            <p:nvSpPr>
              <p:cNvPr id="78" name="Oval 147"/>
              <p:cNvSpPr/>
              <p:nvPr/>
            </p:nvSpPr>
            <p:spPr>
              <a:xfrm>
                <a:off x="229671" y="4286518"/>
                <a:ext cx="515155" cy="515155"/>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97536" rIns="97536" bIns="97536" numCol="1" spcCol="0" rtlCol="0" fromWordArt="0" anchor="b" anchorCtr="0" forceAA="0" compatLnSpc="1">
                <a:prstTxWarp prst="textNoShape">
                  <a:avLst/>
                </a:prstTxWarp>
                <a:noAutofit/>
              </a:bodyPr>
              <a:lstStyle/>
              <a:p>
                <a:pPr algn="r"/>
                <a:endParaRPr lang="en-US" sz="1280" dirty="0"/>
              </a:p>
            </p:txBody>
          </p:sp>
          <p:pic>
            <p:nvPicPr>
              <p:cNvPr id="79" name="Picture 3" descr="\\MAGNUM\Projects\Microsoft\Cloud Power FY12\Design\ICONS_PNG\Document.png"/>
              <p:cNvPicPr>
                <a:picLocks noChangeAspect="1" noChangeArrowheads="1"/>
              </p:cNvPicPr>
              <p:nvPr/>
            </p:nvPicPr>
            <p:blipFill>
              <a:blip r:embed="rId6" cstate="print">
                <a:lum bright="100000"/>
                <a:extLst>
                  <a:ext uri="{28A0092B-C50C-407E-A947-70E740481C1C}">
                    <a14:useLocalDpi xmlns:a14="http://schemas.microsoft.com/office/drawing/2010/main" val="0"/>
                  </a:ext>
                </a:extLst>
              </a:blip>
              <a:stretch>
                <a:fillRect/>
              </a:stretch>
            </p:blipFill>
            <p:spPr bwMode="auto">
              <a:xfrm>
                <a:off x="283990" y="4340837"/>
                <a:ext cx="406516" cy="406516"/>
              </a:xfrm>
              <a:prstGeom prst="rect">
                <a:avLst/>
              </a:prstGeom>
              <a:noFill/>
            </p:spPr>
          </p:pic>
        </p:grpSp>
        <p:grpSp>
          <p:nvGrpSpPr>
            <p:cNvPr id="51" name="Group 15"/>
            <p:cNvGrpSpPr/>
            <p:nvPr/>
          </p:nvGrpSpPr>
          <p:grpSpPr>
            <a:xfrm>
              <a:off x="7373154" y="4754449"/>
              <a:ext cx="313388" cy="313388"/>
              <a:chOff x="7373154" y="4754449"/>
              <a:chExt cx="313388" cy="313388"/>
            </a:xfrm>
          </p:grpSpPr>
          <p:sp>
            <p:nvSpPr>
              <p:cNvPr id="76" name="Oval 198"/>
              <p:cNvSpPr/>
              <p:nvPr/>
            </p:nvSpPr>
            <p:spPr>
              <a:xfrm>
                <a:off x="7373154" y="4754449"/>
                <a:ext cx="313388" cy="313388"/>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97536" rIns="97536" bIns="97536" numCol="1" spcCol="0" rtlCol="0" fromWordArt="0" anchor="b" anchorCtr="0" forceAA="0" compatLnSpc="1">
                <a:prstTxWarp prst="textNoShape">
                  <a:avLst/>
                </a:prstTxWarp>
                <a:noAutofit/>
              </a:bodyPr>
              <a:lstStyle/>
              <a:p>
                <a:pPr algn="r"/>
                <a:endParaRPr lang="en-US" sz="1280" dirty="0"/>
              </a:p>
            </p:txBody>
          </p:sp>
          <p:pic>
            <p:nvPicPr>
              <p:cNvPr id="77" name="Picture 3" descr="\\MAGNUM\Projects\Microsoft\Cloud Power FY12\Design\ICONS_PNG\Document.png"/>
              <p:cNvPicPr>
                <a:picLocks noChangeAspect="1" noChangeArrowheads="1"/>
              </p:cNvPicPr>
              <p:nvPr/>
            </p:nvPicPr>
            <p:blipFill>
              <a:blip r:embed="rId6" cstate="print">
                <a:lum bright="100000"/>
                <a:extLst>
                  <a:ext uri="{28A0092B-C50C-407E-A947-70E740481C1C}">
                    <a14:useLocalDpi xmlns:a14="http://schemas.microsoft.com/office/drawing/2010/main" val="0"/>
                  </a:ext>
                </a:extLst>
              </a:blip>
              <a:stretch>
                <a:fillRect/>
              </a:stretch>
            </p:blipFill>
            <p:spPr bwMode="auto">
              <a:xfrm>
                <a:off x="7410586" y="4791881"/>
                <a:ext cx="238525" cy="238525"/>
              </a:xfrm>
              <a:prstGeom prst="rect">
                <a:avLst/>
              </a:prstGeom>
              <a:noFill/>
            </p:spPr>
          </p:pic>
        </p:grpSp>
        <p:grpSp>
          <p:nvGrpSpPr>
            <p:cNvPr id="52" name="Group 11"/>
            <p:cNvGrpSpPr/>
            <p:nvPr/>
          </p:nvGrpSpPr>
          <p:grpSpPr>
            <a:xfrm>
              <a:off x="3666184" y="5598017"/>
              <a:ext cx="515155" cy="515155"/>
              <a:chOff x="3666184" y="5598017"/>
              <a:chExt cx="515155" cy="515155"/>
            </a:xfrm>
          </p:grpSpPr>
          <p:sp>
            <p:nvSpPr>
              <p:cNvPr id="74" name="Oval 179"/>
              <p:cNvSpPr/>
              <p:nvPr/>
            </p:nvSpPr>
            <p:spPr>
              <a:xfrm>
                <a:off x="3666184" y="5598017"/>
                <a:ext cx="515155" cy="515155"/>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97536" rIns="97536" bIns="97536" numCol="1" spcCol="0" rtlCol="0" fromWordArt="0" anchor="b" anchorCtr="0" forceAA="0" compatLnSpc="1">
                <a:prstTxWarp prst="textNoShape">
                  <a:avLst/>
                </a:prstTxWarp>
                <a:noAutofit/>
              </a:bodyPr>
              <a:lstStyle/>
              <a:p>
                <a:pPr algn="r"/>
                <a:endParaRPr lang="en-US" sz="1280" dirty="0"/>
              </a:p>
            </p:txBody>
          </p:sp>
          <p:pic>
            <p:nvPicPr>
              <p:cNvPr id="75"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752689" y="5706661"/>
                <a:ext cx="342145" cy="297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3" name="Group 13"/>
            <p:cNvGrpSpPr/>
            <p:nvPr/>
          </p:nvGrpSpPr>
          <p:grpSpPr>
            <a:xfrm>
              <a:off x="8391798" y="5311880"/>
              <a:ext cx="313388" cy="313388"/>
              <a:chOff x="8391798" y="5311880"/>
              <a:chExt cx="313388" cy="313388"/>
            </a:xfrm>
          </p:grpSpPr>
          <p:sp>
            <p:nvSpPr>
              <p:cNvPr id="72" name="Oval 199"/>
              <p:cNvSpPr/>
              <p:nvPr/>
            </p:nvSpPr>
            <p:spPr>
              <a:xfrm>
                <a:off x="8391798" y="5311880"/>
                <a:ext cx="313388" cy="313388"/>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97536" rIns="97536" bIns="97536" numCol="1" spcCol="0" rtlCol="0" fromWordArt="0" anchor="b" anchorCtr="0" forceAA="0" compatLnSpc="1">
                <a:prstTxWarp prst="textNoShape">
                  <a:avLst/>
                </a:prstTxWarp>
                <a:noAutofit/>
              </a:bodyPr>
              <a:lstStyle/>
              <a:p>
                <a:pPr algn="r"/>
                <a:endParaRPr lang="en-US" sz="1280" dirty="0"/>
              </a:p>
            </p:txBody>
          </p:sp>
          <p:pic>
            <p:nvPicPr>
              <p:cNvPr id="73"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8453491" y="5385868"/>
                <a:ext cx="190002" cy="16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4" name="Group 14"/>
            <p:cNvGrpSpPr/>
            <p:nvPr/>
          </p:nvGrpSpPr>
          <p:grpSpPr>
            <a:xfrm>
              <a:off x="4357352" y="888641"/>
              <a:ext cx="313388" cy="313388"/>
              <a:chOff x="4357352" y="888641"/>
              <a:chExt cx="313388" cy="313388"/>
            </a:xfrm>
          </p:grpSpPr>
          <p:sp>
            <p:nvSpPr>
              <p:cNvPr id="70" name="Oval 206"/>
              <p:cNvSpPr/>
              <p:nvPr/>
            </p:nvSpPr>
            <p:spPr>
              <a:xfrm>
                <a:off x="4357352" y="888641"/>
                <a:ext cx="313388" cy="313388"/>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97536" rIns="97536" bIns="97536" numCol="1" spcCol="0" rtlCol="0" fromWordArt="0" anchor="b" anchorCtr="0" forceAA="0" compatLnSpc="1">
                <a:prstTxWarp prst="textNoShape">
                  <a:avLst/>
                </a:prstTxWarp>
                <a:noAutofit/>
              </a:bodyPr>
              <a:lstStyle/>
              <a:p>
                <a:pPr algn="r"/>
                <a:endParaRPr lang="en-US" sz="1280" dirty="0"/>
              </a:p>
            </p:txBody>
          </p:sp>
          <p:pic>
            <p:nvPicPr>
              <p:cNvPr id="71"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4419045" y="962629"/>
                <a:ext cx="190002" cy="16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5" name="Group 16"/>
            <p:cNvGrpSpPr/>
            <p:nvPr/>
          </p:nvGrpSpPr>
          <p:grpSpPr>
            <a:xfrm>
              <a:off x="3035120" y="5181598"/>
              <a:ext cx="313388" cy="313388"/>
              <a:chOff x="3035120" y="5181598"/>
              <a:chExt cx="313388" cy="313388"/>
            </a:xfrm>
          </p:grpSpPr>
          <p:sp>
            <p:nvSpPr>
              <p:cNvPr id="68" name="Oval 171"/>
              <p:cNvSpPr/>
              <p:nvPr/>
            </p:nvSpPr>
            <p:spPr>
              <a:xfrm>
                <a:off x="3035120" y="5181598"/>
                <a:ext cx="313388" cy="313388"/>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97536" rIns="97536" bIns="97536" numCol="1" spcCol="0" rtlCol="0" fromWordArt="0" anchor="b" anchorCtr="0" forceAA="0" compatLnSpc="1">
                <a:prstTxWarp prst="textNoShape">
                  <a:avLst/>
                </a:prstTxWarp>
                <a:noAutofit/>
              </a:bodyPr>
              <a:lstStyle/>
              <a:p>
                <a:pPr algn="r"/>
                <a:endParaRPr lang="en-US" sz="1280" dirty="0"/>
              </a:p>
            </p:txBody>
          </p:sp>
          <p:pic>
            <p:nvPicPr>
              <p:cNvPr id="69" name="Picture 3" descr="\\MAGNUM\Projects\Microsoft\Cloud Power FY12\Design\ICONS_PNG\Document.png"/>
              <p:cNvPicPr>
                <a:picLocks noChangeAspect="1" noChangeArrowheads="1"/>
              </p:cNvPicPr>
              <p:nvPr/>
            </p:nvPicPr>
            <p:blipFill>
              <a:blip r:embed="rId6" cstate="print">
                <a:lum bright="100000"/>
                <a:extLst>
                  <a:ext uri="{28A0092B-C50C-407E-A947-70E740481C1C}">
                    <a14:useLocalDpi xmlns:a14="http://schemas.microsoft.com/office/drawing/2010/main" val="0"/>
                  </a:ext>
                </a:extLst>
              </a:blip>
              <a:stretch>
                <a:fillRect/>
              </a:stretch>
            </p:blipFill>
            <p:spPr bwMode="auto">
              <a:xfrm>
                <a:off x="3072552" y="5219030"/>
                <a:ext cx="238525" cy="238525"/>
              </a:xfrm>
              <a:prstGeom prst="rect">
                <a:avLst/>
              </a:prstGeom>
              <a:noFill/>
            </p:spPr>
          </p:pic>
        </p:grpSp>
        <p:pic>
          <p:nvPicPr>
            <p:cNvPr id="56" name="Picture 6"/>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1407974" y="4306117"/>
              <a:ext cx="512064" cy="512064"/>
            </a:xfrm>
            <a:prstGeom prst="ellipse">
              <a:avLst/>
            </a:prstGeom>
          </p:spPr>
        </p:pic>
        <p:sp>
          <p:nvSpPr>
            <p:cNvPr id="57" name="Oval 202"/>
            <p:cNvSpPr/>
            <p:nvPr/>
          </p:nvSpPr>
          <p:spPr>
            <a:xfrm>
              <a:off x="10951335" y="1893193"/>
              <a:ext cx="313388" cy="313388"/>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97536" rIns="97536" bIns="97536" numCol="1" spcCol="0" rtlCol="0" fromWordArt="0" anchor="ctr" anchorCtr="0" forceAA="0" compatLnSpc="1">
              <a:prstTxWarp prst="textNoShape">
                <a:avLst/>
              </a:prstTxWarp>
              <a:noAutofit/>
            </a:bodyPr>
            <a:lstStyle/>
            <a:p>
              <a:pPr algn="ctr"/>
              <a:endParaRPr lang="en-US" sz="1707" dirty="0"/>
            </a:p>
          </p:txBody>
        </p:sp>
        <p:grpSp>
          <p:nvGrpSpPr>
            <p:cNvPr id="58" name="Group 17"/>
            <p:cNvGrpSpPr/>
            <p:nvPr/>
          </p:nvGrpSpPr>
          <p:grpSpPr>
            <a:xfrm>
              <a:off x="10513452" y="5439178"/>
              <a:ext cx="515155" cy="515155"/>
              <a:chOff x="10513452" y="5439178"/>
              <a:chExt cx="515155" cy="515155"/>
            </a:xfrm>
          </p:grpSpPr>
          <p:sp>
            <p:nvSpPr>
              <p:cNvPr id="66" name="Oval 200"/>
              <p:cNvSpPr/>
              <p:nvPr/>
            </p:nvSpPr>
            <p:spPr>
              <a:xfrm>
                <a:off x="10513452" y="5439178"/>
                <a:ext cx="515155" cy="515155"/>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97536" rIns="97536" bIns="97536" numCol="1" spcCol="0" rtlCol="0" fromWordArt="0" anchor="b" anchorCtr="0" forceAA="0" compatLnSpc="1">
                <a:prstTxWarp prst="textNoShape">
                  <a:avLst/>
                </a:prstTxWarp>
                <a:noAutofit/>
              </a:bodyPr>
              <a:lstStyle/>
              <a:p>
                <a:pPr algn="r"/>
                <a:endParaRPr lang="en-US" sz="1280" dirty="0"/>
              </a:p>
            </p:txBody>
          </p:sp>
          <p:pic>
            <p:nvPicPr>
              <p:cNvPr id="67" name="Picture 3" descr="\\MAGNUM\Projects\Microsoft\Cloud Power FY12\Design\ICONS_PNG\Document.png"/>
              <p:cNvPicPr>
                <a:picLocks noChangeAspect="1" noChangeArrowheads="1"/>
              </p:cNvPicPr>
              <p:nvPr/>
            </p:nvPicPr>
            <p:blipFill>
              <a:blip r:embed="rId6" cstate="print">
                <a:lum bright="100000"/>
                <a:extLst>
                  <a:ext uri="{28A0092B-C50C-407E-A947-70E740481C1C}">
                    <a14:useLocalDpi xmlns:a14="http://schemas.microsoft.com/office/drawing/2010/main" val="0"/>
                  </a:ext>
                </a:extLst>
              </a:blip>
              <a:stretch>
                <a:fillRect/>
              </a:stretch>
            </p:blipFill>
            <p:spPr bwMode="auto">
              <a:xfrm>
                <a:off x="10567771" y="5493497"/>
                <a:ext cx="406516" cy="406516"/>
              </a:xfrm>
              <a:prstGeom prst="rect">
                <a:avLst/>
              </a:prstGeom>
              <a:noFill/>
            </p:spPr>
          </p:pic>
        </p:grpSp>
        <p:grpSp>
          <p:nvGrpSpPr>
            <p:cNvPr id="59" name="Group 12"/>
            <p:cNvGrpSpPr/>
            <p:nvPr/>
          </p:nvGrpSpPr>
          <p:grpSpPr>
            <a:xfrm>
              <a:off x="9880520" y="627332"/>
              <a:ext cx="515155" cy="515155"/>
              <a:chOff x="9880520" y="627332"/>
              <a:chExt cx="515155" cy="515155"/>
            </a:xfrm>
          </p:grpSpPr>
          <p:sp>
            <p:nvSpPr>
              <p:cNvPr id="64" name="Oval 203"/>
              <p:cNvSpPr/>
              <p:nvPr/>
            </p:nvSpPr>
            <p:spPr>
              <a:xfrm>
                <a:off x="9880520" y="627332"/>
                <a:ext cx="515155" cy="515155"/>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7536" tIns="97536" rIns="97536" bIns="97536" numCol="1" spcCol="0" rtlCol="0" fromWordArt="0" anchor="b" anchorCtr="0" forceAA="0" compatLnSpc="1">
                <a:prstTxWarp prst="textNoShape">
                  <a:avLst/>
                </a:prstTxWarp>
                <a:noAutofit/>
              </a:bodyPr>
              <a:lstStyle/>
              <a:p>
                <a:pPr algn="r"/>
                <a:endParaRPr lang="en-US" sz="1280" dirty="0"/>
              </a:p>
            </p:txBody>
          </p:sp>
          <p:pic>
            <p:nvPicPr>
              <p:cNvPr id="65"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9967025" y="735976"/>
                <a:ext cx="342145" cy="297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0" name="Freeform 18"/>
            <p:cNvSpPr>
              <a:spLocks noEditPoints="1"/>
            </p:cNvSpPr>
            <p:nvPr/>
          </p:nvSpPr>
          <p:spPr bwMode="black">
            <a:xfrm>
              <a:off x="4624904" y="4968525"/>
              <a:ext cx="256189" cy="31254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7792" tIns="43897" rIns="87792" bIns="43897" numCol="1" anchor="t" anchorCtr="0" compatLnSpc="1">
              <a:prstTxWarp prst="textNoShape">
                <a:avLst/>
              </a:prstTxWarp>
            </a:bodyPr>
            <a:lstStyle/>
            <a:p>
              <a:endParaRPr lang="en-US" sz="1707" dirty="0">
                <a:latin typeface="Segoe Pro" pitchFamily="34" charset="0"/>
              </a:endParaRPr>
            </a:p>
          </p:txBody>
        </p:sp>
        <p:sp>
          <p:nvSpPr>
            <p:cNvPr id="61" name="Freeform 18"/>
            <p:cNvSpPr>
              <a:spLocks noEditPoints="1"/>
            </p:cNvSpPr>
            <p:nvPr/>
          </p:nvSpPr>
          <p:spPr bwMode="black">
            <a:xfrm>
              <a:off x="11047652" y="1954697"/>
              <a:ext cx="142318" cy="17362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7792" tIns="43897" rIns="87792" bIns="43897" numCol="1" anchor="t" anchorCtr="0" compatLnSpc="1">
              <a:prstTxWarp prst="textNoShape">
                <a:avLst/>
              </a:prstTxWarp>
            </a:bodyPr>
            <a:lstStyle/>
            <a:p>
              <a:endParaRPr lang="en-US" sz="1707" dirty="0">
                <a:latin typeface="Segoe Pro" pitchFamily="34" charset="0"/>
              </a:endParaRPr>
            </a:p>
          </p:txBody>
        </p:sp>
        <p:pic>
          <p:nvPicPr>
            <p:cNvPr id="62" name="Picture 8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40943" y="1672348"/>
              <a:ext cx="322816" cy="361246"/>
            </a:xfrm>
            <a:prstGeom prst="rect">
              <a:avLst/>
            </a:prstGeom>
          </p:spPr>
        </p:pic>
        <p:pic>
          <p:nvPicPr>
            <p:cNvPr id="63" name="Picture 8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4356" y="1454993"/>
              <a:ext cx="322816" cy="361246"/>
            </a:xfrm>
            <a:prstGeom prst="rect">
              <a:avLst/>
            </a:prstGeom>
          </p:spPr>
        </p:pic>
      </p:grpSp>
    </p:spTree>
    <p:extLst>
      <p:ext uri="{BB962C8B-B14F-4D97-AF65-F5344CB8AC3E}">
        <p14:creationId xmlns:p14="http://schemas.microsoft.com/office/powerpoint/2010/main" val="615942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1"/>
          <p:cNvSpPr>
            <a:spLocks noGrp="1"/>
          </p:cNvSpPr>
          <p:nvPr>
            <p:ph type="pic" sz="quarter" idx="14"/>
          </p:nvPr>
        </p:nvSpPr>
        <p:spPr/>
      </p:sp>
      <p:sp>
        <p:nvSpPr>
          <p:cNvPr id="3" name="Marcador de texto 2"/>
          <p:cNvSpPr>
            <a:spLocks noGrp="1"/>
          </p:cNvSpPr>
          <p:nvPr>
            <p:ph type="body" idx="1"/>
          </p:nvPr>
        </p:nvSpPr>
        <p:spPr/>
        <p:txBody>
          <a:bodyPr/>
          <a:lstStyle/>
          <a:p>
            <a:r>
              <a:rPr lang="en-US" b="1" dirty="0"/>
              <a:t>Demo –  Planner</a:t>
            </a:r>
          </a:p>
        </p:txBody>
      </p:sp>
      <p:sp>
        <p:nvSpPr>
          <p:cNvPr id="4" name="Marcador de contenido 3"/>
          <p:cNvSpPr>
            <a:spLocks noGrp="1"/>
          </p:cNvSpPr>
          <p:nvPr>
            <p:ph sz="quarter" idx="13"/>
          </p:nvPr>
        </p:nvSpPr>
        <p:spPr/>
        <p:txBody>
          <a:bodyPr/>
          <a:lstStyle/>
          <a:p>
            <a:endParaRPr lang="en-US"/>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930" y="2867332"/>
            <a:ext cx="3198049" cy="3121540"/>
          </a:xfrm>
          <a:prstGeom prst="rect">
            <a:avLst/>
          </a:prstGeom>
        </p:spPr>
      </p:pic>
      <p:pic>
        <p:nvPicPr>
          <p:cNvPr id="8" name="Imagen 7"/>
          <p:cNvPicPr>
            <a:picLocks noChangeAspect="1"/>
          </p:cNvPicPr>
          <p:nvPr/>
        </p:nvPicPr>
        <p:blipFill rotWithShape="1">
          <a:blip r:embed="rId3" cstate="print">
            <a:extLst>
              <a:ext uri="{28A0092B-C50C-407E-A947-70E740481C1C}">
                <a14:useLocalDpi xmlns:a14="http://schemas.microsoft.com/office/drawing/2010/main" val="0"/>
              </a:ext>
            </a:extLst>
          </a:blip>
          <a:srcRect l="13564" t="3110" r="37212" b="1863"/>
          <a:stretch/>
        </p:blipFill>
        <p:spPr>
          <a:xfrm>
            <a:off x="7044023" y="596737"/>
            <a:ext cx="5147977" cy="5137822"/>
          </a:xfrm>
          <a:prstGeom prst="rect">
            <a:avLst/>
          </a:prstGeom>
        </p:spPr>
      </p:pic>
    </p:spTree>
    <p:extLst>
      <p:ext uri="{BB962C8B-B14F-4D97-AF65-F5344CB8AC3E}">
        <p14:creationId xmlns:p14="http://schemas.microsoft.com/office/powerpoint/2010/main" val="2059854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Dudas, cuestiones</a:t>
            </a:r>
          </a:p>
        </p:txBody>
      </p:sp>
      <p:sp>
        <p:nvSpPr>
          <p:cNvPr id="3" name="Marcador de texto 2"/>
          <p:cNvSpPr>
            <a:spLocks noGrp="1"/>
          </p:cNvSpPr>
          <p:nvPr>
            <p:ph type="body" sz="quarter" idx="10"/>
          </p:nvPr>
        </p:nvSpPr>
        <p:spPr/>
        <p:txBody>
          <a:bodyPr/>
          <a:lstStyle/>
          <a:p>
            <a:r>
              <a:rPr lang="es-ES" dirty="0"/>
              <a:t>….nos vemos en la Office 365 Network</a:t>
            </a:r>
          </a:p>
        </p:txBody>
      </p:sp>
      <p:pic>
        <p:nvPicPr>
          <p:cNvPr id="4" name="Picture 8"/>
          <p:cNvPicPr>
            <a:picLocks noChangeAspect="1"/>
          </p:cNvPicPr>
          <p:nvPr/>
        </p:nvPicPr>
        <p:blipFill rotWithShape="1">
          <a:blip r:embed="rId2">
            <a:extLst>
              <a:ext uri="{28A0092B-C50C-407E-A947-70E740481C1C}">
                <a14:useLocalDpi xmlns:a14="http://schemas.microsoft.com/office/drawing/2010/main" val="0"/>
              </a:ext>
            </a:extLst>
          </a:blip>
          <a:srcRect t="12493" b="8278"/>
          <a:stretch/>
        </p:blipFill>
        <p:spPr>
          <a:xfrm>
            <a:off x="0" y="2073223"/>
            <a:ext cx="12192000" cy="4784777"/>
          </a:xfrm>
          <a:prstGeom prst="rect">
            <a:avLst/>
          </a:prstGeom>
        </p:spPr>
      </p:pic>
      <p:sp>
        <p:nvSpPr>
          <p:cNvPr id="5" name="Rectangle 1"/>
          <p:cNvSpPr/>
          <p:nvPr/>
        </p:nvSpPr>
        <p:spPr bwMode="auto">
          <a:xfrm>
            <a:off x="11125200" y="2073223"/>
            <a:ext cx="990600" cy="990600"/>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AU" sz="2000" dirty="0">
              <a:gradFill>
                <a:gsLst>
                  <a:gs pos="16814">
                    <a:srgbClr val="FFFFFF"/>
                  </a:gs>
                  <a:gs pos="46000">
                    <a:srgbClr val="FFFFFF"/>
                  </a:gs>
                </a:gsLst>
                <a:lin ang="5400000" scaled="0"/>
              </a:gradFill>
              <a:latin typeface="Segoe UI Light"/>
            </a:endParaRPr>
          </a:p>
        </p:txBody>
      </p:sp>
    </p:spTree>
    <p:extLst>
      <p:ext uri="{BB962C8B-B14F-4D97-AF65-F5344CB8AC3E}">
        <p14:creationId xmlns:p14="http://schemas.microsoft.com/office/powerpoint/2010/main" val="2859850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Raffle</a:t>
            </a:r>
            <a:endParaRPr lang="es-ES" dirty="0"/>
          </a:p>
        </p:txBody>
      </p:sp>
      <p:pic>
        <p:nvPicPr>
          <p:cNvPr id="4" name="Imagen 3"/>
          <p:cNvPicPr>
            <a:picLocks noChangeAspect="1"/>
          </p:cNvPicPr>
          <p:nvPr/>
        </p:nvPicPr>
        <p:blipFill rotWithShape="1">
          <a:blip r:embed="rId2"/>
          <a:srcRect b="30565"/>
          <a:stretch/>
        </p:blipFill>
        <p:spPr>
          <a:xfrm>
            <a:off x="517283" y="3552324"/>
            <a:ext cx="5699753" cy="2631907"/>
          </a:xfrm>
          <a:prstGeom prst="rect">
            <a:avLst/>
          </a:prstGeom>
        </p:spPr>
      </p:pic>
      <p:grpSp>
        <p:nvGrpSpPr>
          <p:cNvPr id="5" name="Grupo 4"/>
          <p:cNvGrpSpPr/>
          <p:nvPr/>
        </p:nvGrpSpPr>
        <p:grpSpPr>
          <a:xfrm>
            <a:off x="6217037" y="976499"/>
            <a:ext cx="5454127" cy="5508522"/>
            <a:chOff x="4582251" y="685800"/>
            <a:chExt cx="4311109" cy="4457700"/>
          </a:xfrm>
        </p:grpSpPr>
        <p:pic>
          <p:nvPicPr>
            <p:cNvPr id="6" name="Imagen 5"/>
            <p:cNvPicPr>
              <a:picLocks noChangeAspect="1"/>
            </p:cNvPicPr>
            <p:nvPr/>
          </p:nvPicPr>
          <p:blipFill>
            <a:blip r:embed="rId3"/>
            <a:stretch>
              <a:fillRect/>
            </a:stretch>
          </p:blipFill>
          <p:spPr>
            <a:xfrm>
              <a:off x="4582251" y="685800"/>
              <a:ext cx="4311109" cy="4457700"/>
            </a:xfrm>
            <a:prstGeom prst="rect">
              <a:avLst/>
            </a:prstGeom>
            <a:ln>
              <a:solidFill>
                <a:schemeClr val="bg1">
                  <a:lumMod val="65000"/>
                </a:schemeClr>
              </a:solidFill>
            </a:ln>
          </p:spPr>
        </p:pic>
        <p:cxnSp>
          <p:nvCxnSpPr>
            <p:cNvPr id="7" name="Conector recto 6"/>
            <p:cNvCxnSpPr/>
            <p:nvPr/>
          </p:nvCxnSpPr>
          <p:spPr>
            <a:xfrm>
              <a:off x="5372100" y="4006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a:off x="5475684" y="4294584"/>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5269706" y="4387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8158162" y="1316447"/>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 name="Marcador de texto 1"/>
          <p:cNvSpPr>
            <a:spLocks noGrp="1"/>
          </p:cNvSpPr>
          <p:nvPr>
            <p:ph type="body" sz="quarter" idx="10"/>
          </p:nvPr>
        </p:nvSpPr>
        <p:spPr>
          <a:xfrm>
            <a:off x="809033" y="1201607"/>
            <a:ext cx="4472830" cy="2567416"/>
          </a:xfrm>
        </p:spPr>
        <p:txBody>
          <a:bodyPr/>
          <a:lstStyle/>
          <a:p>
            <a:r>
              <a:rPr lang="en-US" sz="1800" dirty="0"/>
              <a:t>Please, fill your </a:t>
            </a:r>
            <a:r>
              <a:rPr lang="en-US" sz="1800" b="1" dirty="0"/>
              <a:t>SPS Madrid passport </a:t>
            </a:r>
            <a:r>
              <a:rPr lang="en-US" sz="1800" dirty="0"/>
              <a:t>if you want to participate.</a:t>
            </a:r>
          </a:p>
          <a:p>
            <a:r>
              <a:rPr lang="en-US" sz="1800" dirty="0"/>
              <a:t>You must get signature from sponsors and complete the poll.</a:t>
            </a:r>
          </a:p>
          <a:p>
            <a:r>
              <a:rPr lang="en-US" sz="1800" dirty="0"/>
              <a:t>Give us the passport at 6:00 PM in the Auditorium room.</a:t>
            </a:r>
          </a:p>
          <a:p>
            <a:r>
              <a:rPr lang="en-US" sz="1800" dirty="0"/>
              <a:t>You can win one Sphero BB-8 or a mini drone:</a:t>
            </a:r>
          </a:p>
        </p:txBody>
      </p:sp>
    </p:spTree>
    <p:extLst>
      <p:ext uri="{BB962C8B-B14F-4D97-AF65-F5344CB8AC3E}">
        <p14:creationId xmlns:p14="http://schemas.microsoft.com/office/powerpoint/2010/main" val="3132813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err="1"/>
              <a:t>Intelligent</a:t>
            </a:r>
            <a:r>
              <a:rPr lang="es-ES" b="1" dirty="0"/>
              <a:t> </a:t>
            </a:r>
            <a:r>
              <a:rPr lang="es-ES" b="1" dirty="0" err="1"/>
              <a:t>Fabric</a:t>
            </a:r>
            <a:endParaRPr lang="es-ES" b="1" dirty="0"/>
          </a:p>
        </p:txBody>
      </p:sp>
      <p:sp>
        <p:nvSpPr>
          <p:cNvPr id="3" name="Marcador de texto 2"/>
          <p:cNvSpPr>
            <a:spLocks noGrp="1"/>
          </p:cNvSpPr>
          <p:nvPr>
            <p:ph type="body" sz="quarter" idx="10"/>
          </p:nvPr>
        </p:nvSpPr>
        <p:spPr/>
        <p:txBody>
          <a:bodyPr/>
          <a:lstStyle/>
          <a:p>
            <a:pPr algn="just"/>
            <a:r>
              <a:rPr lang="es-ES" dirty="0"/>
              <a:t>Conectar equipos a través de experiencias modernas + poder de elección</a:t>
            </a:r>
          </a:p>
          <a:p>
            <a:pPr algn="just"/>
            <a:endParaRPr lang="es-ES" dirty="0"/>
          </a:p>
        </p:txBody>
      </p:sp>
      <p:grpSp>
        <p:nvGrpSpPr>
          <p:cNvPr id="4" name="Group 3"/>
          <p:cNvGrpSpPr/>
          <p:nvPr/>
        </p:nvGrpSpPr>
        <p:grpSpPr>
          <a:xfrm>
            <a:off x="48128" y="2389346"/>
            <a:ext cx="12038012" cy="3514485"/>
            <a:chOff x="427037" y="2103274"/>
            <a:chExt cx="11811000" cy="3877179"/>
          </a:xfrm>
        </p:grpSpPr>
        <p:sp>
          <p:nvSpPr>
            <p:cNvPr id="5" name="Rounded Rectangle 1"/>
            <p:cNvSpPr/>
            <p:nvPr/>
          </p:nvSpPr>
          <p:spPr bwMode="auto">
            <a:xfrm>
              <a:off x="427037" y="2103274"/>
              <a:ext cx="11811000" cy="3877179"/>
            </a:xfrm>
            <a:prstGeom prst="roundRect">
              <a:avLst>
                <a:gd name="adj" fmla="val 0"/>
              </a:avLst>
            </a:prstGeom>
            <a:solidFill>
              <a:srgbClr val="FEAC0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sp>
          <p:nvSpPr>
            <p:cNvPr id="6" name="Freeform 5"/>
            <p:cNvSpPr>
              <a:spLocks noChangeAspect="1" noEditPoints="1"/>
            </p:cNvSpPr>
            <p:nvPr/>
          </p:nvSpPr>
          <p:spPr bwMode="black">
            <a:xfrm>
              <a:off x="9940873" y="5222281"/>
              <a:ext cx="1984466" cy="438799"/>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Light"/>
              </a:endParaRPr>
            </a:p>
          </p:txBody>
        </p:sp>
      </p:grpSp>
      <p:sp>
        <p:nvSpPr>
          <p:cNvPr id="7" name="Rounded Rectangle 31"/>
          <p:cNvSpPr/>
          <p:nvPr/>
        </p:nvSpPr>
        <p:spPr bwMode="auto">
          <a:xfrm>
            <a:off x="168816" y="4146589"/>
            <a:ext cx="11559004" cy="365760"/>
          </a:xfrm>
          <a:prstGeom prst="roundRect">
            <a:avLst>
              <a:gd name="adj" fmla="val 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dirty="0" err="1">
                <a:ln>
                  <a:noFill/>
                </a:ln>
                <a:solidFill>
                  <a:srgbClr val="000000"/>
                </a:solidFill>
                <a:effectLst/>
                <a:uLnTx/>
                <a:uFillTx/>
                <a:latin typeface="Segoe UI Light"/>
                <a:ea typeface="+mn-ea"/>
                <a:cs typeface="+mn-cs"/>
              </a:rPr>
              <a:t>Grupos</a:t>
            </a:r>
            <a:r>
              <a:rPr kumimoji="0" lang="en-US" sz="1800" b="1" i="0" u="none" strike="noStrike" kern="0" cap="none" spc="0" normalizeH="0" baseline="0" noProof="0" dirty="0">
                <a:ln>
                  <a:noFill/>
                </a:ln>
                <a:solidFill>
                  <a:srgbClr val="000000"/>
                </a:solidFill>
                <a:effectLst/>
                <a:uLnTx/>
                <a:uFillTx/>
                <a:latin typeface="Segoe UI Light"/>
                <a:ea typeface="+mn-ea"/>
                <a:cs typeface="+mn-cs"/>
              </a:rPr>
              <a:t> de Office 365</a:t>
            </a:r>
          </a:p>
        </p:txBody>
      </p:sp>
      <p:sp>
        <p:nvSpPr>
          <p:cNvPr id="8" name="Rounded Rectangle 32"/>
          <p:cNvSpPr/>
          <p:nvPr/>
        </p:nvSpPr>
        <p:spPr bwMode="auto">
          <a:xfrm>
            <a:off x="168816" y="3719984"/>
            <a:ext cx="11559004" cy="365760"/>
          </a:xfrm>
          <a:prstGeom prst="roundRect">
            <a:avLst>
              <a:gd name="adj" fmla="val 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Light"/>
                <a:ea typeface="+mn-ea"/>
                <a:cs typeface="+mn-cs"/>
              </a:rPr>
              <a:t>Office Graph</a:t>
            </a:r>
          </a:p>
        </p:txBody>
      </p:sp>
      <p:sp>
        <p:nvSpPr>
          <p:cNvPr id="9" name="Rounded Rectangle 25"/>
          <p:cNvSpPr/>
          <p:nvPr/>
        </p:nvSpPr>
        <p:spPr bwMode="auto">
          <a:xfrm>
            <a:off x="168816" y="4573194"/>
            <a:ext cx="11559004" cy="365760"/>
          </a:xfrm>
          <a:prstGeom prst="roundRect">
            <a:avLst>
              <a:gd name="adj" fmla="val 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dirty="0" err="1">
                <a:ln>
                  <a:noFill/>
                </a:ln>
                <a:solidFill>
                  <a:srgbClr val="000000"/>
                </a:solidFill>
                <a:effectLst/>
                <a:uLnTx/>
                <a:uFillTx/>
                <a:latin typeface="Segoe UI Light"/>
                <a:ea typeface="+mn-ea"/>
                <a:cs typeface="+mn-cs"/>
              </a:rPr>
              <a:t>Infraestructura</a:t>
            </a:r>
            <a:endParaRPr kumimoji="0" lang="en-US" sz="1800" b="1" i="0" u="none" strike="noStrike" kern="0" cap="none" spc="0" normalizeH="0" baseline="0" noProof="0" dirty="0">
              <a:ln>
                <a:noFill/>
              </a:ln>
              <a:solidFill>
                <a:srgbClr val="000000"/>
              </a:solidFill>
              <a:effectLst/>
              <a:uLnTx/>
              <a:uFillTx/>
              <a:latin typeface="Segoe UI Light"/>
              <a:ea typeface="+mn-ea"/>
              <a:cs typeface="+mn-cs"/>
            </a:endParaRPr>
          </a:p>
        </p:txBody>
      </p:sp>
      <p:grpSp>
        <p:nvGrpSpPr>
          <p:cNvPr id="10" name="Group 27"/>
          <p:cNvGrpSpPr>
            <a:grpSpLocks noChangeAspect="1"/>
          </p:cNvGrpSpPr>
          <p:nvPr/>
        </p:nvGrpSpPr>
        <p:grpSpPr>
          <a:xfrm>
            <a:off x="1224262" y="2562240"/>
            <a:ext cx="1005840" cy="1005840"/>
            <a:chOff x="4618037" y="1287462"/>
            <a:chExt cx="1371600" cy="1371600"/>
          </a:xfrm>
        </p:grpSpPr>
        <p:sp>
          <p:nvSpPr>
            <p:cNvPr id="11" name="Rectangle 19"/>
            <p:cNvSpPr/>
            <p:nvPr/>
          </p:nvSpPr>
          <p:spPr bwMode="auto">
            <a:xfrm>
              <a:off x="4618037" y="1287462"/>
              <a:ext cx="1371600" cy="1371600"/>
            </a:xfrm>
            <a:prstGeom prst="ellipse">
              <a:avLst/>
            </a:prstGeom>
            <a:solidFill>
              <a:srgbClr val="FF8C00"/>
            </a:solidFill>
            <a:ln w="9525" cap="flat" cmpd="sng" algn="ctr">
              <a:noFill/>
              <a:prstDash val="solid"/>
              <a:headEnd type="none" w="med" len="med"/>
              <a:tailEnd type="none" w="med" len="med"/>
            </a:ln>
            <a:effectLst/>
          </p:spPr>
          <p:txBody>
            <a:bodyPr vert="horz" wrap="square" lIns="0" tIns="0" rIns="0" bIns="0" numCol="1" rtlCol="0" anchor="b" anchorCtr="0" compatLnSpc="1">
              <a:prstTxWarp prst="textNoShape">
                <a:avLst/>
              </a:prstTxWarp>
            </a:bodyPr>
            <a:lstStyle/>
            <a:p>
              <a:pPr algn="ctr" defTabSz="932293" fontAlgn="base">
                <a:spcBef>
                  <a:spcPct val="0"/>
                </a:spcBef>
                <a:spcAft>
                  <a:spcPct val="0"/>
                </a:spcAft>
                <a:defRPr/>
              </a:pPr>
              <a:r>
                <a:rPr lang="en-US" sz="1100" b="1" kern="0" dirty="0">
                  <a:gradFill>
                    <a:gsLst>
                      <a:gs pos="0">
                        <a:srgbClr val="FFFFFF"/>
                      </a:gs>
                      <a:gs pos="100000">
                        <a:srgbClr val="FFFFFF"/>
                      </a:gs>
                    </a:gsLst>
                    <a:lin ang="5400000" scaled="0"/>
                  </a:gradFill>
                  <a:latin typeface="Segoe UI Light"/>
                </a:rPr>
                <a:t>Outlook</a:t>
              </a:r>
            </a:p>
          </p:txBody>
        </p:sp>
        <p:sp>
          <p:nvSpPr>
            <p:cNvPr id="12" name="Freeform 33"/>
            <p:cNvSpPr>
              <a:spLocks noChangeAspect="1" noEditPoints="1"/>
            </p:cNvSpPr>
            <p:nvPr/>
          </p:nvSpPr>
          <p:spPr bwMode="black">
            <a:xfrm>
              <a:off x="4990206" y="1502163"/>
              <a:ext cx="627262" cy="606900"/>
            </a:xfrm>
            <a:custGeom>
              <a:avLst/>
              <a:gdLst>
                <a:gd name="T0" fmla="*/ 258 w 364"/>
                <a:gd name="T1" fmla="*/ 185 h 352"/>
                <a:gd name="T2" fmla="*/ 263 w 364"/>
                <a:gd name="T3" fmla="*/ 198 h 352"/>
                <a:gd name="T4" fmla="*/ 216 w 364"/>
                <a:gd name="T5" fmla="*/ 276 h 352"/>
                <a:gd name="T6" fmla="*/ 263 w 364"/>
                <a:gd name="T7" fmla="*/ 198 h 352"/>
                <a:gd name="T8" fmla="*/ 117 w 364"/>
                <a:gd name="T9" fmla="*/ 143 h 352"/>
                <a:gd name="T10" fmla="*/ 96 w 364"/>
                <a:gd name="T11" fmla="*/ 132 h 352"/>
                <a:gd name="T12" fmla="*/ 75 w 364"/>
                <a:gd name="T13" fmla="*/ 145 h 352"/>
                <a:gd name="T14" fmla="*/ 67 w 364"/>
                <a:gd name="T15" fmla="*/ 176 h 352"/>
                <a:gd name="T16" fmla="*/ 75 w 364"/>
                <a:gd name="T17" fmla="*/ 208 h 352"/>
                <a:gd name="T18" fmla="*/ 95 w 364"/>
                <a:gd name="T19" fmla="*/ 220 h 352"/>
                <a:gd name="T20" fmla="*/ 116 w 364"/>
                <a:gd name="T21" fmla="*/ 210 h 352"/>
                <a:gd name="T22" fmla="*/ 125 w 364"/>
                <a:gd name="T23" fmla="*/ 177 h 352"/>
                <a:gd name="T24" fmla="*/ 120 w 364"/>
                <a:gd name="T25" fmla="*/ 149 h 352"/>
                <a:gd name="T26" fmla="*/ 102 w 364"/>
                <a:gd name="T27" fmla="*/ 132 h 352"/>
                <a:gd name="T28" fmla="*/ 79 w 364"/>
                <a:gd name="T29" fmla="*/ 139 h 352"/>
                <a:gd name="T30" fmla="*/ 68 w 364"/>
                <a:gd name="T31" fmla="*/ 167 h 352"/>
                <a:gd name="T32" fmla="*/ 72 w 364"/>
                <a:gd name="T33" fmla="*/ 202 h 352"/>
                <a:gd name="T34" fmla="*/ 89 w 364"/>
                <a:gd name="T35" fmla="*/ 219 h 352"/>
                <a:gd name="T36" fmla="*/ 112 w 364"/>
                <a:gd name="T37" fmla="*/ 215 h 352"/>
                <a:gd name="T38" fmla="*/ 124 w 364"/>
                <a:gd name="T39" fmla="*/ 187 h 352"/>
                <a:gd name="T40" fmla="*/ 123 w 364"/>
                <a:gd name="T41" fmla="*/ 157 h 352"/>
                <a:gd name="T42" fmla="*/ 108 w 364"/>
                <a:gd name="T43" fmla="*/ 134 h 352"/>
                <a:gd name="T44" fmla="*/ 84 w 364"/>
                <a:gd name="T45" fmla="*/ 135 h 352"/>
                <a:gd name="T46" fmla="*/ 69 w 364"/>
                <a:gd name="T47" fmla="*/ 159 h 352"/>
                <a:gd name="T48" fmla="*/ 69 w 364"/>
                <a:gd name="T49" fmla="*/ 194 h 352"/>
                <a:gd name="T50" fmla="*/ 84 w 364"/>
                <a:gd name="T51" fmla="*/ 217 h 352"/>
                <a:gd name="T52" fmla="*/ 107 w 364"/>
                <a:gd name="T53" fmla="*/ 218 h 352"/>
                <a:gd name="T54" fmla="*/ 123 w 364"/>
                <a:gd name="T55" fmla="*/ 196 h 352"/>
                <a:gd name="T56" fmla="*/ 0 w 364"/>
                <a:gd name="T57" fmla="*/ 35 h 352"/>
                <a:gd name="T58" fmla="*/ 0 w 364"/>
                <a:gd name="T59" fmla="*/ 35 h 352"/>
                <a:gd name="T60" fmla="*/ 137 w 364"/>
                <a:gd name="T61" fmla="*/ 229 h 352"/>
                <a:gd name="T62" fmla="*/ 95 w 364"/>
                <a:gd name="T63" fmla="*/ 247 h 352"/>
                <a:gd name="T64" fmla="*/ 57 w 364"/>
                <a:gd name="T65" fmla="*/ 226 h 352"/>
                <a:gd name="T66" fmla="*/ 42 w 364"/>
                <a:gd name="T67" fmla="*/ 178 h 352"/>
                <a:gd name="T68" fmla="*/ 56 w 364"/>
                <a:gd name="T69" fmla="*/ 127 h 352"/>
                <a:gd name="T70" fmla="*/ 97 w 364"/>
                <a:gd name="T71" fmla="*/ 105 h 352"/>
                <a:gd name="T72" fmla="*/ 137 w 364"/>
                <a:gd name="T73" fmla="*/ 122 h 352"/>
                <a:gd name="T74" fmla="*/ 154 w 364"/>
                <a:gd name="T75" fmla="*/ 175 h 352"/>
                <a:gd name="T76" fmla="*/ 117 w 364"/>
                <a:gd name="T77" fmla="*/ 143 h 352"/>
                <a:gd name="T78" fmla="*/ 96 w 364"/>
                <a:gd name="T79" fmla="*/ 132 h 352"/>
                <a:gd name="T80" fmla="*/ 75 w 364"/>
                <a:gd name="T81" fmla="*/ 145 h 352"/>
                <a:gd name="T82" fmla="*/ 67 w 364"/>
                <a:gd name="T83" fmla="*/ 176 h 352"/>
                <a:gd name="T84" fmla="*/ 75 w 364"/>
                <a:gd name="T85" fmla="*/ 208 h 352"/>
                <a:gd name="T86" fmla="*/ 95 w 364"/>
                <a:gd name="T87" fmla="*/ 220 h 352"/>
                <a:gd name="T88" fmla="*/ 116 w 364"/>
                <a:gd name="T89" fmla="*/ 210 h 352"/>
                <a:gd name="T90" fmla="*/ 125 w 364"/>
                <a:gd name="T91" fmla="*/ 177 h 352"/>
                <a:gd name="T92" fmla="*/ 123 w 364"/>
                <a:gd name="T93" fmla="*/ 157 h 352"/>
                <a:gd name="T94" fmla="*/ 108 w 364"/>
                <a:gd name="T95" fmla="*/ 134 h 352"/>
                <a:gd name="T96" fmla="*/ 84 w 364"/>
                <a:gd name="T97" fmla="*/ 135 h 352"/>
                <a:gd name="T98" fmla="*/ 69 w 364"/>
                <a:gd name="T99" fmla="*/ 159 h 352"/>
                <a:gd name="T100" fmla="*/ 69 w 364"/>
                <a:gd name="T101" fmla="*/ 194 h 352"/>
                <a:gd name="T102" fmla="*/ 84 w 364"/>
                <a:gd name="T103" fmla="*/ 217 h 352"/>
                <a:gd name="T104" fmla="*/ 107 w 364"/>
                <a:gd name="T105" fmla="*/ 218 h 352"/>
                <a:gd name="T106" fmla="*/ 123 w 364"/>
                <a:gd name="T107" fmla="*/ 19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4" h="352">
                  <a:moveTo>
                    <a:pt x="356" y="76"/>
                  </a:moveTo>
                  <a:cubicBezTo>
                    <a:pt x="216" y="76"/>
                    <a:pt x="216" y="76"/>
                    <a:pt x="216" y="76"/>
                  </a:cubicBezTo>
                  <a:cubicBezTo>
                    <a:pt x="216" y="151"/>
                    <a:pt x="216" y="151"/>
                    <a:pt x="216" y="151"/>
                  </a:cubicBezTo>
                  <a:cubicBezTo>
                    <a:pt x="258" y="185"/>
                    <a:pt x="258" y="185"/>
                    <a:pt x="258" y="185"/>
                  </a:cubicBezTo>
                  <a:cubicBezTo>
                    <a:pt x="364" y="96"/>
                    <a:pt x="364" y="96"/>
                    <a:pt x="364" y="96"/>
                  </a:cubicBezTo>
                  <a:cubicBezTo>
                    <a:pt x="364" y="84"/>
                    <a:pt x="364" y="84"/>
                    <a:pt x="364" y="84"/>
                  </a:cubicBezTo>
                  <a:cubicBezTo>
                    <a:pt x="364" y="78"/>
                    <a:pt x="362" y="76"/>
                    <a:pt x="356" y="76"/>
                  </a:cubicBezTo>
                  <a:close/>
                  <a:moveTo>
                    <a:pt x="263" y="198"/>
                  </a:moveTo>
                  <a:cubicBezTo>
                    <a:pt x="262" y="199"/>
                    <a:pt x="260" y="200"/>
                    <a:pt x="258" y="200"/>
                  </a:cubicBezTo>
                  <a:cubicBezTo>
                    <a:pt x="256" y="200"/>
                    <a:pt x="255" y="199"/>
                    <a:pt x="253" y="198"/>
                  </a:cubicBezTo>
                  <a:cubicBezTo>
                    <a:pt x="216" y="168"/>
                    <a:pt x="216" y="168"/>
                    <a:pt x="216" y="168"/>
                  </a:cubicBezTo>
                  <a:cubicBezTo>
                    <a:pt x="216" y="276"/>
                    <a:pt x="216" y="276"/>
                    <a:pt x="216" y="276"/>
                  </a:cubicBezTo>
                  <a:cubicBezTo>
                    <a:pt x="356" y="276"/>
                    <a:pt x="356" y="276"/>
                    <a:pt x="356" y="276"/>
                  </a:cubicBezTo>
                  <a:cubicBezTo>
                    <a:pt x="362" y="276"/>
                    <a:pt x="364" y="274"/>
                    <a:pt x="364" y="268"/>
                  </a:cubicBezTo>
                  <a:cubicBezTo>
                    <a:pt x="364" y="113"/>
                    <a:pt x="364" y="113"/>
                    <a:pt x="364" y="113"/>
                  </a:cubicBezTo>
                  <a:lnTo>
                    <a:pt x="263" y="198"/>
                  </a:ln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moveTo>
                    <a:pt x="0" y="35"/>
                  </a:moveTo>
                  <a:cubicBezTo>
                    <a:pt x="0" y="317"/>
                    <a:pt x="0" y="317"/>
                    <a:pt x="0" y="317"/>
                  </a:cubicBezTo>
                  <a:cubicBezTo>
                    <a:pt x="208" y="352"/>
                    <a:pt x="208" y="352"/>
                    <a:pt x="208" y="352"/>
                  </a:cubicBezTo>
                  <a:cubicBezTo>
                    <a:pt x="208" y="0"/>
                    <a:pt x="208" y="0"/>
                    <a:pt x="208" y="0"/>
                  </a:cubicBezTo>
                  <a:lnTo>
                    <a:pt x="0" y="35"/>
                  </a:lnTo>
                  <a:close/>
                  <a:moveTo>
                    <a:pt x="153" y="191"/>
                  </a:moveTo>
                  <a:cubicBezTo>
                    <a:pt x="152" y="196"/>
                    <a:pt x="151" y="201"/>
                    <a:pt x="149" y="206"/>
                  </a:cubicBezTo>
                  <a:cubicBezTo>
                    <a:pt x="148" y="210"/>
                    <a:pt x="146" y="214"/>
                    <a:pt x="144" y="218"/>
                  </a:cubicBezTo>
                  <a:cubicBezTo>
                    <a:pt x="142" y="222"/>
                    <a:pt x="140" y="226"/>
                    <a:pt x="137" y="229"/>
                  </a:cubicBezTo>
                  <a:cubicBezTo>
                    <a:pt x="134" y="232"/>
                    <a:pt x="131" y="235"/>
                    <a:pt x="128" y="237"/>
                  </a:cubicBezTo>
                  <a:cubicBezTo>
                    <a:pt x="125" y="240"/>
                    <a:pt x="121" y="242"/>
                    <a:pt x="118" y="243"/>
                  </a:cubicBezTo>
                  <a:cubicBezTo>
                    <a:pt x="114" y="245"/>
                    <a:pt x="111" y="246"/>
                    <a:pt x="107" y="246"/>
                  </a:cubicBezTo>
                  <a:cubicBezTo>
                    <a:pt x="103" y="247"/>
                    <a:pt x="99" y="247"/>
                    <a:pt x="95" y="247"/>
                  </a:cubicBezTo>
                  <a:cubicBezTo>
                    <a:pt x="91" y="246"/>
                    <a:pt x="87" y="246"/>
                    <a:pt x="83" y="245"/>
                  </a:cubicBezTo>
                  <a:cubicBezTo>
                    <a:pt x="80" y="244"/>
                    <a:pt x="77" y="242"/>
                    <a:pt x="73" y="241"/>
                  </a:cubicBezTo>
                  <a:cubicBezTo>
                    <a:pt x="70" y="239"/>
                    <a:pt x="67" y="237"/>
                    <a:pt x="64" y="234"/>
                  </a:cubicBezTo>
                  <a:cubicBezTo>
                    <a:pt x="62" y="232"/>
                    <a:pt x="59" y="229"/>
                    <a:pt x="57" y="226"/>
                  </a:cubicBezTo>
                  <a:cubicBezTo>
                    <a:pt x="54" y="223"/>
                    <a:pt x="52" y="219"/>
                    <a:pt x="50" y="216"/>
                  </a:cubicBezTo>
                  <a:cubicBezTo>
                    <a:pt x="49" y="212"/>
                    <a:pt x="47" y="208"/>
                    <a:pt x="46" y="204"/>
                  </a:cubicBezTo>
                  <a:cubicBezTo>
                    <a:pt x="45" y="200"/>
                    <a:pt x="44" y="196"/>
                    <a:pt x="43" y="192"/>
                  </a:cubicBezTo>
                  <a:cubicBezTo>
                    <a:pt x="43" y="187"/>
                    <a:pt x="42" y="183"/>
                    <a:pt x="42" y="178"/>
                  </a:cubicBezTo>
                  <a:cubicBezTo>
                    <a:pt x="42" y="173"/>
                    <a:pt x="43" y="168"/>
                    <a:pt x="43" y="163"/>
                  </a:cubicBezTo>
                  <a:cubicBezTo>
                    <a:pt x="44" y="158"/>
                    <a:pt x="45" y="154"/>
                    <a:pt x="46" y="150"/>
                  </a:cubicBezTo>
                  <a:cubicBezTo>
                    <a:pt x="47" y="146"/>
                    <a:pt x="48" y="142"/>
                    <a:pt x="50" y="138"/>
                  </a:cubicBezTo>
                  <a:cubicBezTo>
                    <a:pt x="52" y="134"/>
                    <a:pt x="54" y="131"/>
                    <a:pt x="56" y="127"/>
                  </a:cubicBezTo>
                  <a:cubicBezTo>
                    <a:pt x="59" y="124"/>
                    <a:pt x="61" y="121"/>
                    <a:pt x="64" y="118"/>
                  </a:cubicBezTo>
                  <a:cubicBezTo>
                    <a:pt x="67" y="116"/>
                    <a:pt x="70" y="113"/>
                    <a:pt x="74" y="112"/>
                  </a:cubicBezTo>
                  <a:cubicBezTo>
                    <a:pt x="77" y="110"/>
                    <a:pt x="81" y="108"/>
                    <a:pt x="84" y="107"/>
                  </a:cubicBezTo>
                  <a:cubicBezTo>
                    <a:pt x="88" y="106"/>
                    <a:pt x="92" y="105"/>
                    <a:pt x="97" y="105"/>
                  </a:cubicBezTo>
                  <a:cubicBezTo>
                    <a:pt x="101" y="105"/>
                    <a:pt x="105" y="105"/>
                    <a:pt x="108" y="106"/>
                  </a:cubicBezTo>
                  <a:cubicBezTo>
                    <a:pt x="112" y="106"/>
                    <a:pt x="116" y="107"/>
                    <a:pt x="119" y="109"/>
                  </a:cubicBezTo>
                  <a:cubicBezTo>
                    <a:pt x="122" y="110"/>
                    <a:pt x="126" y="112"/>
                    <a:pt x="129" y="114"/>
                  </a:cubicBezTo>
                  <a:cubicBezTo>
                    <a:pt x="132" y="116"/>
                    <a:pt x="135" y="119"/>
                    <a:pt x="137" y="122"/>
                  </a:cubicBezTo>
                  <a:cubicBezTo>
                    <a:pt x="140" y="126"/>
                    <a:pt x="142" y="129"/>
                    <a:pt x="144" y="133"/>
                  </a:cubicBezTo>
                  <a:cubicBezTo>
                    <a:pt x="147" y="137"/>
                    <a:pt x="148" y="141"/>
                    <a:pt x="150" y="145"/>
                  </a:cubicBezTo>
                  <a:cubicBezTo>
                    <a:pt x="151" y="149"/>
                    <a:pt x="152" y="154"/>
                    <a:pt x="153" y="159"/>
                  </a:cubicBezTo>
                  <a:cubicBezTo>
                    <a:pt x="153" y="164"/>
                    <a:pt x="154" y="169"/>
                    <a:pt x="154" y="175"/>
                  </a:cubicBezTo>
                  <a:cubicBezTo>
                    <a:pt x="154" y="181"/>
                    <a:pt x="153" y="186"/>
                    <a:pt x="153" y="191"/>
                  </a:cubicBezTo>
                  <a:close/>
                  <a:moveTo>
                    <a:pt x="123" y="157"/>
                  </a:move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ubicBezTo>
                    <a:pt x="124" y="163"/>
                    <a:pt x="123" y="160"/>
                    <a:pt x="123" y="157"/>
                  </a:cubicBezTo>
                  <a:close/>
                  <a:moveTo>
                    <a:pt x="124" y="166"/>
                  </a:moveTo>
                  <a:cubicBezTo>
                    <a:pt x="124" y="163"/>
                    <a:pt x="123" y="160"/>
                    <a:pt x="123" y="157"/>
                  </a:cubicBezTo>
                  <a:cubicBezTo>
                    <a:pt x="122" y="154"/>
                    <a:pt x="121" y="152"/>
                    <a:pt x="120" y="149"/>
                  </a:cubicBezTo>
                  <a:cubicBezTo>
                    <a:pt x="119" y="147"/>
                    <a:pt x="118" y="145"/>
                    <a:pt x="117" y="143"/>
                  </a:cubicBezTo>
                  <a:cubicBezTo>
                    <a:pt x="115" y="141"/>
                    <a:pt x="114" y="139"/>
                    <a:pt x="112" y="138"/>
                  </a:cubicBezTo>
                  <a:cubicBezTo>
                    <a:pt x="111" y="136"/>
                    <a:pt x="109" y="135"/>
                    <a:pt x="108" y="134"/>
                  </a:cubicBezTo>
                  <a:cubicBezTo>
                    <a:pt x="106" y="133"/>
                    <a:pt x="104" y="133"/>
                    <a:pt x="102" y="132"/>
                  </a:cubicBezTo>
                  <a:cubicBezTo>
                    <a:pt x="100" y="132"/>
                    <a:pt x="98" y="132"/>
                    <a:pt x="96" y="132"/>
                  </a:cubicBezTo>
                  <a:cubicBezTo>
                    <a:pt x="94" y="132"/>
                    <a:pt x="92" y="132"/>
                    <a:pt x="89" y="133"/>
                  </a:cubicBezTo>
                  <a:cubicBezTo>
                    <a:pt x="87" y="133"/>
                    <a:pt x="86" y="134"/>
                    <a:pt x="84" y="135"/>
                  </a:cubicBezTo>
                  <a:cubicBezTo>
                    <a:pt x="82" y="136"/>
                    <a:pt x="80" y="138"/>
                    <a:pt x="79" y="139"/>
                  </a:cubicBezTo>
                  <a:cubicBezTo>
                    <a:pt x="77" y="141"/>
                    <a:pt x="76" y="143"/>
                    <a:pt x="75" y="145"/>
                  </a:cubicBezTo>
                  <a:cubicBezTo>
                    <a:pt x="73" y="147"/>
                    <a:pt x="72" y="149"/>
                    <a:pt x="71" y="151"/>
                  </a:cubicBezTo>
                  <a:cubicBezTo>
                    <a:pt x="71" y="154"/>
                    <a:pt x="70" y="156"/>
                    <a:pt x="69" y="159"/>
                  </a:cubicBezTo>
                  <a:cubicBezTo>
                    <a:pt x="69" y="161"/>
                    <a:pt x="68" y="164"/>
                    <a:pt x="68" y="167"/>
                  </a:cubicBezTo>
                  <a:cubicBezTo>
                    <a:pt x="68" y="170"/>
                    <a:pt x="67" y="173"/>
                    <a:pt x="67" y="176"/>
                  </a:cubicBezTo>
                  <a:cubicBezTo>
                    <a:pt x="67" y="179"/>
                    <a:pt x="68" y="183"/>
                    <a:pt x="68" y="186"/>
                  </a:cubicBezTo>
                  <a:cubicBezTo>
                    <a:pt x="68" y="189"/>
                    <a:pt x="69" y="192"/>
                    <a:pt x="69" y="194"/>
                  </a:cubicBezTo>
                  <a:cubicBezTo>
                    <a:pt x="70" y="197"/>
                    <a:pt x="71" y="200"/>
                    <a:pt x="72" y="202"/>
                  </a:cubicBezTo>
                  <a:cubicBezTo>
                    <a:pt x="73" y="204"/>
                    <a:pt x="74" y="206"/>
                    <a:pt x="75" y="208"/>
                  </a:cubicBezTo>
                  <a:cubicBezTo>
                    <a:pt x="77" y="210"/>
                    <a:pt x="78" y="212"/>
                    <a:pt x="79" y="213"/>
                  </a:cubicBezTo>
                  <a:cubicBezTo>
                    <a:pt x="81" y="215"/>
                    <a:pt x="83" y="216"/>
                    <a:pt x="84" y="217"/>
                  </a:cubicBezTo>
                  <a:cubicBezTo>
                    <a:pt x="86" y="218"/>
                    <a:pt x="88" y="219"/>
                    <a:pt x="89" y="219"/>
                  </a:cubicBezTo>
                  <a:cubicBezTo>
                    <a:pt x="91" y="220"/>
                    <a:pt x="93" y="220"/>
                    <a:pt x="95" y="220"/>
                  </a:cubicBezTo>
                  <a:cubicBezTo>
                    <a:pt x="97" y="220"/>
                    <a:pt x="99" y="220"/>
                    <a:pt x="101" y="220"/>
                  </a:cubicBezTo>
                  <a:cubicBezTo>
                    <a:pt x="103" y="219"/>
                    <a:pt x="105" y="219"/>
                    <a:pt x="107" y="218"/>
                  </a:cubicBezTo>
                  <a:cubicBezTo>
                    <a:pt x="109" y="217"/>
                    <a:pt x="110" y="216"/>
                    <a:pt x="112" y="215"/>
                  </a:cubicBezTo>
                  <a:cubicBezTo>
                    <a:pt x="113" y="213"/>
                    <a:pt x="115" y="212"/>
                    <a:pt x="116" y="210"/>
                  </a:cubicBezTo>
                  <a:cubicBezTo>
                    <a:pt x="118" y="208"/>
                    <a:pt x="119" y="206"/>
                    <a:pt x="120" y="203"/>
                  </a:cubicBezTo>
                  <a:cubicBezTo>
                    <a:pt x="121" y="201"/>
                    <a:pt x="122" y="199"/>
                    <a:pt x="123" y="196"/>
                  </a:cubicBezTo>
                  <a:cubicBezTo>
                    <a:pt x="123" y="193"/>
                    <a:pt x="124" y="190"/>
                    <a:pt x="124" y="187"/>
                  </a:cubicBezTo>
                  <a:cubicBezTo>
                    <a:pt x="125" y="184"/>
                    <a:pt x="125" y="180"/>
                    <a:pt x="125" y="177"/>
                  </a:cubicBezTo>
                  <a:cubicBezTo>
                    <a:pt x="125" y="173"/>
                    <a:pt x="125" y="170"/>
                    <a:pt x="124" y="16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1200" b="1" kern="0">
                <a:solidFill>
                  <a:sysClr val="windowText" lastClr="000000"/>
                </a:solidFill>
                <a:latin typeface="Segoe UI Light"/>
              </a:endParaRPr>
            </a:p>
          </p:txBody>
        </p:sp>
      </p:grpSp>
      <p:grpSp>
        <p:nvGrpSpPr>
          <p:cNvPr id="13" name="Group 33"/>
          <p:cNvGrpSpPr>
            <a:grpSpLocks noChangeAspect="1"/>
          </p:cNvGrpSpPr>
          <p:nvPr/>
        </p:nvGrpSpPr>
        <p:grpSpPr>
          <a:xfrm>
            <a:off x="4390600" y="2562240"/>
            <a:ext cx="1005840" cy="1005840"/>
            <a:chOff x="6612620" y="1406841"/>
            <a:chExt cx="1371600" cy="1371600"/>
          </a:xfrm>
        </p:grpSpPr>
        <p:sp>
          <p:nvSpPr>
            <p:cNvPr id="14" name="Rectangle 49"/>
            <p:cNvSpPr/>
            <p:nvPr/>
          </p:nvSpPr>
          <p:spPr bwMode="auto">
            <a:xfrm>
              <a:off x="6612620" y="1406841"/>
              <a:ext cx="1371600" cy="1371600"/>
            </a:xfrm>
            <a:prstGeom prst="ellipse">
              <a:avLst/>
            </a:prstGeom>
            <a:solidFill>
              <a:srgbClr val="FF8C00"/>
            </a:solidFill>
            <a:ln w="9525" cap="flat" cmpd="sng" algn="ctr">
              <a:noFill/>
              <a:prstDash val="solid"/>
              <a:headEnd type="none" w="med" len="med"/>
              <a:tailEnd type="none" w="med" len="med"/>
            </a:ln>
            <a:effectLst/>
          </p:spPr>
          <p:txBody>
            <a:bodyPr vert="horz" wrap="square" lIns="0" tIns="0" rIns="0" bIns="0" numCol="1" rtlCol="0" anchor="b" anchorCtr="0" compatLnSpc="1">
              <a:prstTxWarp prst="textNoShape">
                <a:avLst/>
              </a:prstTxWarp>
            </a:bodyPr>
            <a:lstStyle/>
            <a:p>
              <a:pPr algn="ctr" defTabSz="932293" fontAlgn="base">
                <a:spcBef>
                  <a:spcPct val="0"/>
                </a:spcBef>
                <a:spcAft>
                  <a:spcPct val="0"/>
                </a:spcAft>
                <a:defRPr/>
              </a:pPr>
              <a:r>
                <a:rPr lang="en-US" sz="1100" b="1" kern="0" dirty="0">
                  <a:gradFill>
                    <a:gsLst>
                      <a:gs pos="0">
                        <a:srgbClr val="FFFFFF"/>
                      </a:gs>
                      <a:gs pos="100000">
                        <a:srgbClr val="FFFFFF"/>
                      </a:gs>
                    </a:gsLst>
                    <a:lin ang="5400000" scaled="0"/>
                  </a:gradFill>
                  <a:latin typeface="Segoe UI Light"/>
                </a:rPr>
                <a:t>Skype for </a:t>
              </a:r>
            </a:p>
            <a:p>
              <a:pPr algn="ctr" defTabSz="932293" fontAlgn="base">
                <a:spcBef>
                  <a:spcPct val="0"/>
                </a:spcBef>
                <a:spcAft>
                  <a:spcPct val="0"/>
                </a:spcAft>
                <a:defRPr/>
              </a:pPr>
              <a:r>
                <a:rPr lang="en-US" sz="1100" b="1" kern="0" dirty="0">
                  <a:gradFill>
                    <a:gsLst>
                      <a:gs pos="0">
                        <a:srgbClr val="FFFFFF"/>
                      </a:gs>
                      <a:gs pos="100000">
                        <a:srgbClr val="FFFFFF"/>
                      </a:gs>
                    </a:gsLst>
                    <a:lin ang="5400000" scaled="0"/>
                  </a:gradFill>
                  <a:latin typeface="Segoe UI Light"/>
                </a:rPr>
                <a:t>Business</a:t>
              </a:r>
            </a:p>
          </p:txBody>
        </p:sp>
        <p:sp>
          <p:nvSpPr>
            <p:cNvPr id="15" name="Freeform 13"/>
            <p:cNvSpPr>
              <a:spLocks noChangeAspect="1" noEditPoints="1"/>
            </p:cNvSpPr>
            <p:nvPr/>
          </p:nvSpPr>
          <p:spPr bwMode="black">
            <a:xfrm>
              <a:off x="6985052" y="1509093"/>
              <a:ext cx="599970" cy="599970"/>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rgbClr val="FFFFFF"/>
            </a:solidFill>
            <a:ln>
              <a:noFill/>
            </a:ln>
            <a:extLst/>
          </p:spPr>
          <p:txBody>
            <a:bodyPr vert="horz" wrap="square" lIns="91427" tIns="685800" rIns="91427" bIns="45713" numCol="1" anchor="t" anchorCtr="0" compatLnSpc="1">
              <a:prstTxWarp prst="textNoShape">
                <a:avLst/>
              </a:prstTxWarp>
            </a:bodyPr>
            <a:lstStyle/>
            <a:p>
              <a:pPr defTabSz="932563">
                <a:defRPr/>
              </a:pPr>
              <a:endParaRPr lang="en-US" sz="1200" b="1" kern="0" dirty="0">
                <a:solidFill>
                  <a:srgbClr val="FFFFFF"/>
                </a:solidFill>
                <a:latin typeface="Segoe UI Light"/>
              </a:endParaRPr>
            </a:p>
          </p:txBody>
        </p:sp>
      </p:grpSp>
      <p:grpSp>
        <p:nvGrpSpPr>
          <p:cNvPr id="16" name="Group 37"/>
          <p:cNvGrpSpPr>
            <a:grpSpLocks noChangeAspect="1"/>
          </p:cNvGrpSpPr>
          <p:nvPr/>
        </p:nvGrpSpPr>
        <p:grpSpPr>
          <a:xfrm>
            <a:off x="3335154" y="2562240"/>
            <a:ext cx="1005840" cy="1005840"/>
            <a:chOff x="1417637" y="3383870"/>
            <a:chExt cx="1371600" cy="1371600"/>
          </a:xfrm>
        </p:grpSpPr>
        <p:sp>
          <p:nvSpPr>
            <p:cNvPr id="17" name="Rectangle 46"/>
            <p:cNvSpPr/>
            <p:nvPr/>
          </p:nvSpPr>
          <p:spPr bwMode="auto">
            <a:xfrm>
              <a:off x="1417637" y="3383870"/>
              <a:ext cx="1371600" cy="1371600"/>
            </a:xfrm>
            <a:prstGeom prst="ellipse">
              <a:avLst/>
            </a:prstGeom>
            <a:solidFill>
              <a:srgbClr val="FF8C00"/>
            </a:solidFill>
            <a:ln w="9525" cap="flat" cmpd="sng" algn="ctr">
              <a:noFill/>
              <a:prstDash val="solid"/>
              <a:headEnd type="none" w="med" len="med"/>
              <a:tailEnd type="none" w="med" len="med"/>
            </a:ln>
            <a:effectLst/>
          </p:spPr>
          <p:txBody>
            <a:bodyPr vert="horz" wrap="square" lIns="0" tIns="0" rIns="0" bIns="0" numCol="1" rtlCol="0" anchor="b" anchorCtr="0" compatLnSpc="1">
              <a:prstTxWarp prst="textNoShape">
                <a:avLst/>
              </a:prstTxWarp>
            </a:bodyPr>
            <a:lstStyle/>
            <a:p>
              <a:pPr algn="ctr" defTabSz="932293" fontAlgn="base">
                <a:spcBef>
                  <a:spcPct val="0"/>
                </a:spcBef>
                <a:spcAft>
                  <a:spcPct val="0"/>
                </a:spcAft>
                <a:defRPr/>
              </a:pPr>
              <a:r>
                <a:rPr lang="en-US" sz="1100" b="1" kern="0" dirty="0">
                  <a:gradFill>
                    <a:gsLst>
                      <a:gs pos="0">
                        <a:srgbClr val="FFFFFF"/>
                      </a:gs>
                      <a:gs pos="100000">
                        <a:srgbClr val="FFFFFF"/>
                      </a:gs>
                    </a:gsLst>
                    <a:lin ang="5400000" scaled="0"/>
                  </a:gradFill>
                  <a:latin typeface="Segoe UI Light"/>
                </a:rPr>
                <a:t>OneNote</a:t>
              </a:r>
            </a:p>
          </p:txBody>
        </p:sp>
        <p:sp>
          <p:nvSpPr>
            <p:cNvPr id="18" name="Freeform 37"/>
            <p:cNvSpPr>
              <a:spLocks noChangeAspect="1" noEditPoints="1"/>
            </p:cNvSpPr>
            <p:nvPr/>
          </p:nvSpPr>
          <p:spPr bwMode="black">
            <a:xfrm>
              <a:off x="1798767" y="3578758"/>
              <a:ext cx="609340" cy="604304"/>
            </a:xfrm>
            <a:custGeom>
              <a:avLst/>
              <a:gdLst>
                <a:gd name="T0" fmla="*/ 0 w 356"/>
                <a:gd name="T1" fmla="*/ 317 h 352"/>
                <a:gd name="T2" fmla="*/ 208 w 356"/>
                <a:gd name="T3" fmla="*/ 0 h 352"/>
                <a:gd name="T4" fmla="*/ 156 w 356"/>
                <a:gd name="T5" fmla="*/ 244 h 352"/>
                <a:gd name="T6" fmla="*/ 83 w 356"/>
                <a:gd name="T7" fmla="*/ 158 h 352"/>
                <a:gd name="T8" fmla="*/ 80 w 356"/>
                <a:gd name="T9" fmla="*/ 151 h 352"/>
                <a:gd name="T10" fmla="*/ 77 w 356"/>
                <a:gd name="T11" fmla="*/ 147 h 352"/>
                <a:gd name="T12" fmla="*/ 76 w 356"/>
                <a:gd name="T13" fmla="*/ 156 h 352"/>
                <a:gd name="T14" fmla="*/ 76 w 356"/>
                <a:gd name="T15" fmla="*/ 170 h 352"/>
                <a:gd name="T16" fmla="*/ 56 w 356"/>
                <a:gd name="T17" fmla="*/ 238 h 352"/>
                <a:gd name="T18" fmla="*/ 81 w 356"/>
                <a:gd name="T19" fmla="*/ 109 h 352"/>
                <a:gd name="T20" fmla="*/ 127 w 356"/>
                <a:gd name="T21" fmla="*/ 191 h 352"/>
                <a:gd name="T22" fmla="*/ 130 w 356"/>
                <a:gd name="T23" fmla="*/ 197 h 352"/>
                <a:gd name="T24" fmla="*/ 132 w 356"/>
                <a:gd name="T25" fmla="*/ 200 h 352"/>
                <a:gd name="T26" fmla="*/ 131 w 356"/>
                <a:gd name="T27" fmla="*/ 195 h 352"/>
                <a:gd name="T28" fmla="*/ 131 w 356"/>
                <a:gd name="T29" fmla="*/ 180 h 352"/>
                <a:gd name="T30" fmla="*/ 156 w 356"/>
                <a:gd name="T31" fmla="*/ 105 h 352"/>
                <a:gd name="T32" fmla="*/ 348 w 356"/>
                <a:gd name="T33" fmla="*/ 60 h 352"/>
                <a:gd name="T34" fmla="*/ 328 w 356"/>
                <a:gd name="T35" fmla="*/ 48 h 352"/>
                <a:gd name="T36" fmla="*/ 216 w 356"/>
                <a:gd name="T37" fmla="*/ 40 h 352"/>
                <a:gd name="T38" fmla="*/ 296 w 356"/>
                <a:gd name="T39" fmla="*/ 80 h 352"/>
                <a:gd name="T40" fmla="*/ 216 w 356"/>
                <a:gd name="T41" fmla="*/ 96 h 352"/>
                <a:gd name="T42" fmla="*/ 296 w 356"/>
                <a:gd name="T43" fmla="*/ 116 h 352"/>
                <a:gd name="T44" fmla="*/ 216 w 356"/>
                <a:gd name="T45" fmla="*/ 132 h 352"/>
                <a:gd name="T46" fmla="*/ 296 w 356"/>
                <a:gd name="T47" fmla="*/ 152 h 352"/>
                <a:gd name="T48" fmla="*/ 216 w 356"/>
                <a:gd name="T49" fmla="*/ 168 h 352"/>
                <a:gd name="T50" fmla="*/ 296 w 356"/>
                <a:gd name="T51" fmla="*/ 188 h 352"/>
                <a:gd name="T52" fmla="*/ 216 w 356"/>
                <a:gd name="T53" fmla="*/ 204 h 352"/>
                <a:gd name="T54" fmla="*/ 296 w 356"/>
                <a:gd name="T55" fmla="*/ 224 h 352"/>
                <a:gd name="T56" fmla="*/ 216 w 356"/>
                <a:gd name="T57" fmla="*/ 240 h 352"/>
                <a:gd name="T58" fmla="*/ 296 w 356"/>
                <a:gd name="T59" fmla="*/ 260 h 352"/>
                <a:gd name="T60" fmla="*/ 216 w 356"/>
                <a:gd name="T61" fmla="*/ 276 h 352"/>
                <a:gd name="T62" fmla="*/ 320 w 356"/>
                <a:gd name="T63" fmla="*/ 312 h 352"/>
                <a:gd name="T64" fmla="*/ 328 w 356"/>
                <a:gd name="T65" fmla="*/ 132 h 352"/>
                <a:gd name="T66" fmla="*/ 356 w 356"/>
                <a:gd name="T67" fmla="*/ 124 h 352"/>
                <a:gd name="T68" fmla="*/ 348 w 356"/>
                <a:gd name="T69" fmla="*/ 60 h 352"/>
                <a:gd name="T70" fmla="*/ 336 w 356"/>
                <a:gd name="T71" fmla="*/ 220 h 352"/>
                <a:gd name="T72" fmla="*/ 348 w 356"/>
                <a:gd name="T73" fmla="*/ 292 h 352"/>
                <a:gd name="T74" fmla="*/ 356 w 356"/>
                <a:gd name="T75" fmla="*/ 228 h 352"/>
                <a:gd name="T76" fmla="*/ 348 w 356"/>
                <a:gd name="T77" fmla="*/ 140 h 352"/>
                <a:gd name="T78" fmla="*/ 336 w 356"/>
                <a:gd name="T79" fmla="*/ 212 h 352"/>
                <a:gd name="T80" fmla="*/ 356 w 356"/>
                <a:gd name="T81" fmla="*/ 204 h 352"/>
                <a:gd name="T82" fmla="*/ 348 w 356"/>
                <a:gd name="T83" fmla="*/ 14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6" h="352">
                  <a:moveTo>
                    <a:pt x="0" y="35"/>
                  </a:moveTo>
                  <a:cubicBezTo>
                    <a:pt x="0" y="317"/>
                    <a:pt x="0" y="317"/>
                    <a:pt x="0" y="317"/>
                  </a:cubicBezTo>
                  <a:cubicBezTo>
                    <a:pt x="208" y="352"/>
                    <a:pt x="208" y="352"/>
                    <a:pt x="208" y="352"/>
                  </a:cubicBezTo>
                  <a:cubicBezTo>
                    <a:pt x="208" y="0"/>
                    <a:pt x="208" y="0"/>
                    <a:pt x="208" y="0"/>
                  </a:cubicBezTo>
                  <a:lnTo>
                    <a:pt x="0" y="35"/>
                  </a:lnTo>
                  <a:close/>
                  <a:moveTo>
                    <a:pt x="156" y="244"/>
                  </a:moveTo>
                  <a:cubicBezTo>
                    <a:pt x="129" y="242"/>
                    <a:pt x="129" y="242"/>
                    <a:pt x="129" y="242"/>
                  </a:cubicBezTo>
                  <a:cubicBezTo>
                    <a:pt x="83" y="158"/>
                    <a:pt x="83" y="158"/>
                    <a:pt x="83" y="158"/>
                  </a:cubicBezTo>
                  <a:cubicBezTo>
                    <a:pt x="83" y="156"/>
                    <a:pt x="82" y="155"/>
                    <a:pt x="82" y="154"/>
                  </a:cubicBezTo>
                  <a:cubicBezTo>
                    <a:pt x="81" y="153"/>
                    <a:pt x="81" y="152"/>
                    <a:pt x="80" y="151"/>
                  </a:cubicBezTo>
                  <a:cubicBezTo>
                    <a:pt x="80" y="151"/>
                    <a:pt x="79" y="150"/>
                    <a:pt x="79" y="149"/>
                  </a:cubicBezTo>
                  <a:cubicBezTo>
                    <a:pt x="79" y="148"/>
                    <a:pt x="77" y="147"/>
                    <a:pt x="77" y="147"/>
                  </a:cubicBezTo>
                  <a:cubicBezTo>
                    <a:pt x="77" y="148"/>
                    <a:pt x="76" y="149"/>
                    <a:pt x="76" y="151"/>
                  </a:cubicBezTo>
                  <a:cubicBezTo>
                    <a:pt x="76" y="152"/>
                    <a:pt x="76" y="154"/>
                    <a:pt x="76" y="156"/>
                  </a:cubicBezTo>
                  <a:cubicBezTo>
                    <a:pt x="76" y="157"/>
                    <a:pt x="76" y="158"/>
                    <a:pt x="76" y="160"/>
                  </a:cubicBezTo>
                  <a:cubicBezTo>
                    <a:pt x="76" y="162"/>
                    <a:pt x="76" y="167"/>
                    <a:pt x="76" y="170"/>
                  </a:cubicBezTo>
                  <a:cubicBezTo>
                    <a:pt x="76" y="239"/>
                    <a:pt x="76" y="239"/>
                    <a:pt x="76" y="239"/>
                  </a:cubicBezTo>
                  <a:cubicBezTo>
                    <a:pt x="56" y="238"/>
                    <a:pt x="56" y="238"/>
                    <a:pt x="56" y="238"/>
                  </a:cubicBezTo>
                  <a:cubicBezTo>
                    <a:pt x="56" y="110"/>
                    <a:pt x="56" y="110"/>
                    <a:pt x="56" y="110"/>
                  </a:cubicBezTo>
                  <a:cubicBezTo>
                    <a:pt x="81" y="109"/>
                    <a:pt x="81" y="109"/>
                    <a:pt x="81" y="109"/>
                  </a:cubicBezTo>
                  <a:cubicBezTo>
                    <a:pt x="126" y="189"/>
                    <a:pt x="126" y="189"/>
                    <a:pt x="126" y="189"/>
                  </a:cubicBezTo>
                  <a:cubicBezTo>
                    <a:pt x="126" y="190"/>
                    <a:pt x="126" y="191"/>
                    <a:pt x="127" y="191"/>
                  </a:cubicBezTo>
                  <a:cubicBezTo>
                    <a:pt x="127" y="192"/>
                    <a:pt x="128" y="193"/>
                    <a:pt x="128" y="194"/>
                  </a:cubicBezTo>
                  <a:cubicBezTo>
                    <a:pt x="129" y="195"/>
                    <a:pt x="129" y="196"/>
                    <a:pt x="130" y="197"/>
                  </a:cubicBezTo>
                  <a:cubicBezTo>
                    <a:pt x="130" y="198"/>
                    <a:pt x="131" y="199"/>
                    <a:pt x="131" y="200"/>
                  </a:cubicBezTo>
                  <a:cubicBezTo>
                    <a:pt x="132" y="200"/>
                    <a:pt x="132" y="200"/>
                    <a:pt x="132" y="200"/>
                  </a:cubicBezTo>
                  <a:cubicBezTo>
                    <a:pt x="132" y="199"/>
                    <a:pt x="131" y="198"/>
                    <a:pt x="131" y="197"/>
                  </a:cubicBezTo>
                  <a:cubicBezTo>
                    <a:pt x="131" y="196"/>
                    <a:pt x="131" y="196"/>
                    <a:pt x="131" y="195"/>
                  </a:cubicBezTo>
                  <a:cubicBezTo>
                    <a:pt x="131" y="193"/>
                    <a:pt x="131" y="192"/>
                    <a:pt x="131" y="190"/>
                  </a:cubicBezTo>
                  <a:cubicBezTo>
                    <a:pt x="131" y="188"/>
                    <a:pt x="131" y="182"/>
                    <a:pt x="131" y="180"/>
                  </a:cubicBezTo>
                  <a:cubicBezTo>
                    <a:pt x="131" y="106"/>
                    <a:pt x="131" y="106"/>
                    <a:pt x="131" y="106"/>
                  </a:cubicBezTo>
                  <a:cubicBezTo>
                    <a:pt x="156" y="105"/>
                    <a:pt x="156" y="105"/>
                    <a:pt x="156" y="105"/>
                  </a:cubicBezTo>
                  <a:lnTo>
                    <a:pt x="156" y="244"/>
                  </a:lnTo>
                  <a:close/>
                  <a:moveTo>
                    <a:pt x="348" y="60"/>
                  </a:moveTo>
                  <a:cubicBezTo>
                    <a:pt x="328" y="60"/>
                    <a:pt x="328" y="60"/>
                    <a:pt x="328" y="60"/>
                  </a:cubicBezTo>
                  <a:cubicBezTo>
                    <a:pt x="328" y="48"/>
                    <a:pt x="328" y="48"/>
                    <a:pt x="328" y="48"/>
                  </a:cubicBezTo>
                  <a:cubicBezTo>
                    <a:pt x="328" y="44"/>
                    <a:pt x="323" y="40"/>
                    <a:pt x="323" y="40"/>
                  </a:cubicBezTo>
                  <a:cubicBezTo>
                    <a:pt x="216" y="40"/>
                    <a:pt x="216" y="40"/>
                    <a:pt x="216" y="40"/>
                  </a:cubicBezTo>
                  <a:cubicBezTo>
                    <a:pt x="216" y="80"/>
                    <a:pt x="216" y="80"/>
                    <a:pt x="216" y="80"/>
                  </a:cubicBezTo>
                  <a:cubicBezTo>
                    <a:pt x="296" y="80"/>
                    <a:pt x="296" y="80"/>
                    <a:pt x="296" y="80"/>
                  </a:cubicBezTo>
                  <a:cubicBezTo>
                    <a:pt x="296" y="96"/>
                    <a:pt x="296" y="96"/>
                    <a:pt x="296" y="96"/>
                  </a:cubicBezTo>
                  <a:cubicBezTo>
                    <a:pt x="216" y="96"/>
                    <a:pt x="216" y="96"/>
                    <a:pt x="216" y="96"/>
                  </a:cubicBezTo>
                  <a:cubicBezTo>
                    <a:pt x="216" y="116"/>
                    <a:pt x="216" y="116"/>
                    <a:pt x="216" y="116"/>
                  </a:cubicBezTo>
                  <a:cubicBezTo>
                    <a:pt x="296" y="116"/>
                    <a:pt x="296" y="116"/>
                    <a:pt x="296" y="116"/>
                  </a:cubicBezTo>
                  <a:cubicBezTo>
                    <a:pt x="296" y="132"/>
                    <a:pt x="296" y="132"/>
                    <a:pt x="296" y="132"/>
                  </a:cubicBezTo>
                  <a:cubicBezTo>
                    <a:pt x="216" y="132"/>
                    <a:pt x="216" y="132"/>
                    <a:pt x="216" y="132"/>
                  </a:cubicBezTo>
                  <a:cubicBezTo>
                    <a:pt x="216" y="152"/>
                    <a:pt x="216" y="152"/>
                    <a:pt x="216" y="152"/>
                  </a:cubicBezTo>
                  <a:cubicBezTo>
                    <a:pt x="296" y="152"/>
                    <a:pt x="296" y="152"/>
                    <a:pt x="296" y="152"/>
                  </a:cubicBezTo>
                  <a:cubicBezTo>
                    <a:pt x="296" y="168"/>
                    <a:pt x="296" y="168"/>
                    <a:pt x="296" y="168"/>
                  </a:cubicBezTo>
                  <a:cubicBezTo>
                    <a:pt x="216" y="168"/>
                    <a:pt x="216" y="168"/>
                    <a:pt x="216" y="168"/>
                  </a:cubicBezTo>
                  <a:cubicBezTo>
                    <a:pt x="216" y="188"/>
                    <a:pt x="216" y="188"/>
                    <a:pt x="216" y="188"/>
                  </a:cubicBezTo>
                  <a:cubicBezTo>
                    <a:pt x="296" y="188"/>
                    <a:pt x="296" y="188"/>
                    <a:pt x="296" y="188"/>
                  </a:cubicBezTo>
                  <a:cubicBezTo>
                    <a:pt x="296" y="204"/>
                    <a:pt x="296" y="204"/>
                    <a:pt x="296" y="204"/>
                  </a:cubicBezTo>
                  <a:cubicBezTo>
                    <a:pt x="216" y="204"/>
                    <a:pt x="216" y="204"/>
                    <a:pt x="216" y="204"/>
                  </a:cubicBezTo>
                  <a:cubicBezTo>
                    <a:pt x="216" y="224"/>
                    <a:pt x="216" y="224"/>
                    <a:pt x="216" y="224"/>
                  </a:cubicBezTo>
                  <a:cubicBezTo>
                    <a:pt x="296" y="224"/>
                    <a:pt x="296" y="224"/>
                    <a:pt x="296" y="224"/>
                  </a:cubicBezTo>
                  <a:cubicBezTo>
                    <a:pt x="296" y="240"/>
                    <a:pt x="296" y="240"/>
                    <a:pt x="296" y="240"/>
                  </a:cubicBezTo>
                  <a:cubicBezTo>
                    <a:pt x="216" y="240"/>
                    <a:pt x="216" y="240"/>
                    <a:pt x="216" y="240"/>
                  </a:cubicBezTo>
                  <a:cubicBezTo>
                    <a:pt x="216" y="260"/>
                    <a:pt x="216" y="260"/>
                    <a:pt x="216" y="260"/>
                  </a:cubicBezTo>
                  <a:cubicBezTo>
                    <a:pt x="296" y="260"/>
                    <a:pt x="296" y="260"/>
                    <a:pt x="296" y="260"/>
                  </a:cubicBezTo>
                  <a:cubicBezTo>
                    <a:pt x="296" y="276"/>
                    <a:pt x="296" y="276"/>
                    <a:pt x="296" y="276"/>
                  </a:cubicBezTo>
                  <a:cubicBezTo>
                    <a:pt x="216" y="276"/>
                    <a:pt x="216" y="276"/>
                    <a:pt x="216" y="276"/>
                  </a:cubicBezTo>
                  <a:cubicBezTo>
                    <a:pt x="216" y="312"/>
                    <a:pt x="216" y="312"/>
                    <a:pt x="216" y="312"/>
                  </a:cubicBezTo>
                  <a:cubicBezTo>
                    <a:pt x="320" y="312"/>
                    <a:pt x="320" y="312"/>
                    <a:pt x="320" y="312"/>
                  </a:cubicBezTo>
                  <a:cubicBezTo>
                    <a:pt x="324" y="312"/>
                    <a:pt x="328" y="308"/>
                    <a:pt x="328" y="304"/>
                  </a:cubicBezTo>
                  <a:cubicBezTo>
                    <a:pt x="328" y="132"/>
                    <a:pt x="328" y="132"/>
                    <a:pt x="328" y="132"/>
                  </a:cubicBezTo>
                  <a:cubicBezTo>
                    <a:pt x="348" y="132"/>
                    <a:pt x="348" y="132"/>
                    <a:pt x="348" y="132"/>
                  </a:cubicBezTo>
                  <a:cubicBezTo>
                    <a:pt x="352" y="132"/>
                    <a:pt x="356" y="128"/>
                    <a:pt x="356" y="124"/>
                  </a:cubicBezTo>
                  <a:cubicBezTo>
                    <a:pt x="356" y="68"/>
                    <a:pt x="356" y="68"/>
                    <a:pt x="356" y="68"/>
                  </a:cubicBezTo>
                  <a:cubicBezTo>
                    <a:pt x="356" y="64"/>
                    <a:pt x="352" y="60"/>
                    <a:pt x="348" y="60"/>
                  </a:cubicBezTo>
                  <a:close/>
                  <a:moveTo>
                    <a:pt x="348" y="220"/>
                  </a:moveTo>
                  <a:cubicBezTo>
                    <a:pt x="336" y="220"/>
                    <a:pt x="336" y="220"/>
                    <a:pt x="336" y="220"/>
                  </a:cubicBezTo>
                  <a:cubicBezTo>
                    <a:pt x="336" y="292"/>
                    <a:pt x="336" y="292"/>
                    <a:pt x="336" y="292"/>
                  </a:cubicBezTo>
                  <a:cubicBezTo>
                    <a:pt x="348" y="292"/>
                    <a:pt x="348" y="292"/>
                    <a:pt x="348" y="292"/>
                  </a:cubicBezTo>
                  <a:cubicBezTo>
                    <a:pt x="352" y="292"/>
                    <a:pt x="356" y="288"/>
                    <a:pt x="356" y="284"/>
                  </a:cubicBezTo>
                  <a:cubicBezTo>
                    <a:pt x="356" y="228"/>
                    <a:pt x="356" y="228"/>
                    <a:pt x="356" y="228"/>
                  </a:cubicBezTo>
                  <a:cubicBezTo>
                    <a:pt x="356" y="224"/>
                    <a:pt x="352" y="220"/>
                    <a:pt x="348" y="220"/>
                  </a:cubicBezTo>
                  <a:close/>
                  <a:moveTo>
                    <a:pt x="348" y="140"/>
                  </a:moveTo>
                  <a:cubicBezTo>
                    <a:pt x="336" y="140"/>
                    <a:pt x="336" y="140"/>
                    <a:pt x="336" y="140"/>
                  </a:cubicBezTo>
                  <a:cubicBezTo>
                    <a:pt x="336" y="212"/>
                    <a:pt x="336" y="212"/>
                    <a:pt x="336" y="212"/>
                  </a:cubicBezTo>
                  <a:cubicBezTo>
                    <a:pt x="348" y="212"/>
                    <a:pt x="348" y="212"/>
                    <a:pt x="348" y="212"/>
                  </a:cubicBezTo>
                  <a:cubicBezTo>
                    <a:pt x="352" y="212"/>
                    <a:pt x="356" y="208"/>
                    <a:pt x="356" y="204"/>
                  </a:cubicBezTo>
                  <a:cubicBezTo>
                    <a:pt x="356" y="148"/>
                    <a:pt x="356" y="148"/>
                    <a:pt x="356" y="148"/>
                  </a:cubicBezTo>
                  <a:cubicBezTo>
                    <a:pt x="356" y="144"/>
                    <a:pt x="352" y="140"/>
                    <a:pt x="348" y="14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0" tIns="0" rIns="0" bIns="0" numCol="1" anchor="t" anchorCtr="0" compatLnSpc="1">
              <a:prstTxWarp prst="textNoShape">
                <a:avLst/>
              </a:prstTxWarp>
            </a:bodyPr>
            <a:lstStyle/>
            <a:p>
              <a:pPr>
                <a:defRPr/>
              </a:pPr>
              <a:endParaRPr lang="en-US" sz="1200" b="1" kern="0">
                <a:solidFill>
                  <a:sysClr val="windowText" lastClr="000000"/>
                </a:solidFill>
                <a:latin typeface="Segoe UI Light"/>
              </a:endParaRPr>
            </a:p>
          </p:txBody>
        </p:sp>
      </p:grpSp>
      <p:grpSp>
        <p:nvGrpSpPr>
          <p:cNvPr id="19" name="Group 40"/>
          <p:cNvGrpSpPr>
            <a:grpSpLocks noChangeAspect="1"/>
          </p:cNvGrpSpPr>
          <p:nvPr/>
        </p:nvGrpSpPr>
        <p:grpSpPr>
          <a:xfrm>
            <a:off x="7556938" y="2562240"/>
            <a:ext cx="1005840" cy="1005840"/>
            <a:chOff x="8504237" y="1973262"/>
            <a:chExt cx="1371600" cy="1371600"/>
          </a:xfrm>
        </p:grpSpPr>
        <p:sp>
          <p:nvSpPr>
            <p:cNvPr id="20" name="Rectangle 72"/>
            <p:cNvSpPr/>
            <p:nvPr/>
          </p:nvSpPr>
          <p:spPr bwMode="auto">
            <a:xfrm>
              <a:off x="8504237" y="1973262"/>
              <a:ext cx="1371600" cy="1371600"/>
            </a:xfrm>
            <a:prstGeom prst="ellipse">
              <a:avLst/>
            </a:prstGeom>
            <a:solidFill>
              <a:srgbClr val="FF8C00"/>
            </a:solidFill>
            <a:ln w="9525" cap="flat" cmpd="sng" algn="ctr">
              <a:noFill/>
              <a:prstDash val="solid"/>
              <a:headEnd type="none" w="med" len="med"/>
              <a:tailEnd type="none" w="med" len="med"/>
            </a:ln>
            <a:effectLst/>
          </p:spPr>
          <p:txBody>
            <a:bodyPr vert="horz" wrap="square" lIns="0" tIns="0" rIns="0" bIns="0" numCol="1" rtlCol="0" anchor="b" anchorCtr="0" compatLnSpc="1">
              <a:prstTxWarp prst="textNoShape">
                <a:avLst/>
              </a:prstTxWarp>
            </a:bodyPr>
            <a:lstStyle/>
            <a:p>
              <a:pPr algn="ctr" defTabSz="932293" fontAlgn="base">
                <a:spcBef>
                  <a:spcPct val="0"/>
                </a:spcBef>
                <a:spcAft>
                  <a:spcPct val="0"/>
                </a:spcAft>
                <a:defRPr/>
              </a:pPr>
              <a:r>
                <a:rPr lang="en-US" sz="1100" b="1" kern="0" dirty="0">
                  <a:gradFill>
                    <a:gsLst>
                      <a:gs pos="0">
                        <a:srgbClr val="FFFFFF"/>
                      </a:gs>
                      <a:gs pos="100000">
                        <a:srgbClr val="FFFFFF"/>
                      </a:gs>
                    </a:gsLst>
                    <a:lin ang="5400000" scaled="0"/>
                  </a:gradFill>
                  <a:latin typeface="Segoe UI Light"/>
                </a:rPr>
                <a:t>Delve</a:t>
              </a:r>
            </a:p>
          </p:txBody>
        </p:sp>
        <p:pic>
          <p:nvPicPr>
            <p:cNvPr id="21"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9367" y="2125544"/>
              <a:ext cx="701340" cy="701340"/>
            </a:xfrm>
            <a:prstGeom prst="rect">
              <a:avLst/>
            </a:prstGeom>
          </p:spPr>
        </p:pic>
      </p:grpSp>
      <p:grpSp>
        <p:nvGrpSpPr>
          <p:cNvPr id="22" name="Group 43"/>
          <p:cNvGrpSpPr>
            <a:grpSpLocks noChangeAspect="1"/>
          </p:cNvGrpSpPr>
          <p:nvPr/>
        </p:nvGrpSpPr>
        <p:grpSpPr>
          <a:xfrm>
            <a:off x="8612384" y="2562240"/>
            <a:ext cx="1005840" cy="1005840"/>
            <a:chOff x="9878163" y="3383870"/>
            <a:chExt cx="1371600" cy="1371600"/>
          </a:xfrm>
        </p:grpSpPr>
        <p:sp>
          <p:nvSpPr>
            <p:cNvPr id="23" name="Rectangle 54"/>
            <p:cNvSpPr/>
            <p:nvPr/>
          </p:nvSpPr>
          <p:spPr bwMode="auto">
            <a:xfrm>
              <a:off x="9878163" y="3383870"/>
              <a:ext cx="1371600" cy="1371600"/>
            </a:xfrm>
            <a:prstGeom prst="ellipse">
              <a:avLst/>
            </a:prstGeom>
            <a:solidFill>
              <a:srgbClr val="FF8C00"/>
            </a:solidFill>
            <a:ln w="9525" cap="flat" cmpd="sng" algn="ctr">
              <a:noFill/>
              <a:prstDash val="solid"/>
              <a:headEnd type="none" w="med" len="med"/>
              <a:tailEnd type="none" w="med" len="med"/>
            </a:ln>
            <a:effectLst/>
          </p:spPr>
          <p:txBody>
            <a:bodyPr vert="horz" wrap="square" lIns="0" tIns="0" rIns="0" bIns="0" numCol="1" rtlCol="0" anchor="b" anchorCtr="0" compatLnSpc="1">
              <a:prstTxWarp prst="textNoShape">
                <a:avLst/>
              </a:prstTxWarp>
            </a:bodyPr>
            <a:lstStyle/>
            <a:p>
              <a:pPr algn="ctr" defTabSz="932293" fontAlgn="base">
                <a:spcBef>
                  <a:spcPct val="0"/>
                </a:spcBef>
                <a:spcAft>
                  <a:spcPct val="0"/>
                </a:spcAft>
                <a:defRPr/>
              </a:pPr>
              <a:r>
                <a:rPr lang="en-US" sz="1100" b="1" kern="0" dirty="0">
                  <a:gradFill>
                    <a:gsLst>
                      <a:gs pos="0">
                        <a:srgbClr val="FFFFFF"/>
                      </a:gs>
                      <a:gs pos="100000">
                        <a:srgbClr val="FFFFFF"/>
                      </a:gs>
                    </a:gsLst>
                    <a:lin ang="5400000" scaled="0"/>
                  </a:gradFill>
                  <a:latin typeface="Segoe UI Light"/>
                </a:rPr>
                <a:t>Calendar</a:t>
              </a:r>
            </a:p>
          </p:txBody>
        </p:sp>
        <p:pic>
          <p:nvPicPr>
            <p:cNvPr id="24" name="Picture 5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40886" y="3603258"/>
              <a:ext cx="646155" cy="646148"/>
            </a:xfrm>
            <a:prstGeom prst="rect">
              <a:avLst/>
            </a:prstGeom>
          </p:spPr>
        </p:pic>
      </p:grpSp>
      <p:grpSp>
        <p:nvGrpSpPr>
          <p:cNvPr id="25" name="Group 47"/>
          <p:cNvGrpSpPr>
            <a:grpSpLocks noChangeAspect="1"/>
          </p:cNvGrpSpPr>
          <p:nvPr/>
        </p:nvGrpSpPr>
        <p:grpSpPr>
          <a:xfrm>
            <a:off x="6501492" y="2562240"/>
            <a:ext cx="1005840" cy="1005840"/>
            <a:chOff x="655637" y="5021262"/>
            <a:chExt cx="1371600" cy="1371600"/>
          </a:xfrm>
        </p:grpSpPr>
        <p:sp>
          <p:nvSpPr>
            <p:cNvPr id="26" name="Oval 48"/>
            <p:cNvSpPr/>
            <p:nvPr/>
          </p:nvSpPr>
          <p:spPr bwMode="auto">
            <a:xfrm>
              <a:off x="655637" y="5021262"/>
              <a:ext cx="1371600" cy="1371600"/>
            </a:xfrm>
            <a:prstGeom prst="ellipse">
              <a:avLst/>
            </a:prstGeom>
            <a:solidFill>
              <a:srgbClr val="FF8C00"/>
            </a:solidFill>
            <a:ln w="9525" cap="flat" cmpd="sng" algn="ctr">
              <a:noFill/>
              <a:prstDash val="solid"/>
              <a:headEnd type="none" w="med" len="med"/>
              <a:tailEnd type="none" w="med" len="med"/>
            </a:ln>
            <a:effectLst/>
          </p:spPr>
          <p:txBody>
            <a:bodyPr vert="horz" wrap="square" lIns="0" tIns="0" rIns="0" bIns="0" numCol="1" rtlCol="0" anchor="b" anchorCtr="0" compatLnSpc="1">
              <a:prstTxWarp prst="textNoShape">
                <a:avLst/>
              </a:prstTxWarp>
            </a:bodyPr>
            <a:lstStyle/>
            <a:p>
              <a:pPr algn="ctr" defTabSz="932293" fontAlgn="base">
                <a:spcBef>
                  <a:spcPct val="0"/>
                </a:spcBef>
                <a:spcAft>
                  <a:spcPct val="0"/>
                </a:spcAft>
                <a:defRPr/>
              </a:pPr>
              <a:r>
                <a:rPr lang="en-US" sz="1100" b="1" kern="0" dirty="0">
                  <a:gradFill>
                    <a:gsLst>
                      <a:gs pos="0">
                        <a:srgbClr val="FFFFFF"/>
                      </a:gs>
                      <a:gs pos="100000">
                        <a:srgbClr val="FFFFFF"/>
                      </a:gs>
                    </a:gsLst>
                    <a:lin ang="5400000" scaled="0"/>
                  </a:gradFill>
                  <a:latin typeface="Segoe UI Light"/>
                </a:rPr>
                <a:t>Yammer</a:t>
              </a:r>
            </a:p>
          </p:txBody>
        </p:sp>
        <p:sp>
          <p:nvSpPr>
            <p:cNvPr id="27" name="Freeform 5"/>
            <p:cNvSpPr>
              <a:spLocks noChangeAspect="1" noEditPoints="1"/>
            </p:cNvSpPr>
            <p:nvPr/>
          </p:nvSpPr>
          <p:spPr bwMode="black">
            <a:xfrm>
              <a:off x="1040208" y="5306050"/>
              <a:ext cx="606029" cy="511228"/>
            </a:xfrm>
            <a:custGeom>
              <a:avLst/>
              <a:gdLst>
                <a:gd name="T0" fmla="*/ 202 w 389"/>
                <a:gd name="T1" fmla="*/ 6 h 328"/>
                <a:gd name="T2" fmla="*/ 177 w 389"/>
                <a:gd name="T3" fmla="*/ 18 h 328"/>
                <a:gd name="T4" fmla="*/ 177 w 389"/>
                <a:gd name="T5" fmla="*/ 19 h 328"/>
                <a:gd name="T6" fmla="*/ 177 w 389"/>
                <a:gd name="T7" fmla="*/ 20 h 328"/>
                <a:gd name="T8" fmla="*/ 177 w 389"/>
                <a:gd name="T9" fmla="*/ 20 h 328"/>
                <a:gd name="T10" fmla="*/ 113 w 389"/>
                <a:gd name="T11" fmla="*/ 188 h 328"/>
                <a:gd name="T12" fmla="*/ 112 w 389"/>
                <a:gd name="T13" fmla="*/ 188 h 328"/>
                <a:gd name="T14" fmla="*/ 44 w 389"/>
                <a:gd name="T15" fmla="*/ 17 h 328"/>
                <a:gd name="T16" fmla="*/ 44 w 389"/>
                <a:gd name="T17" fmla="*/ 17 h 328"/>
                <a:gd name="T18" fmla="*/ 43 w 389"/>
                <a:gd name="T19" fmla="*/ 14 h 328"/>
                <a:gd name="T20" fmla="*/ 16 w 389"/>
                <a:gd name="T21" fmla="*/ 4 h 328"/>
                <a:gd name="T22" fmla="*/ 4 w 389"/>
                <a:gd name="T23" fmla="*/ 30 h 328"/>
                <a:gd name="T24" fmla="*/ 90 w 389"/>
                <a:gd name="T25" fmla="*/ 241 h 328"/>
                <a:gd name="T26" fmla="*/ 85 w 389"/>
                <a:gd name="T27" fmla="*/ 252 h 328"/>
                <a:gd name="T28" fmla="*/ 41 w 389"/>
                <a:gd name="T29" fmla="*/ 291 h 328"/>
                <a:gd name="T30" fmla="*/ 29 w 389"/>
                <a:gd name="T31" fmla="*/ 291 h 328"/>
                <a:gd name="T32" fmla="*/ 11 w 389"/>
                <a:gd name="T33" fmla="*/ 304 h 328"/>
                <a:gd name="T34" fmla="*/ 23 w 389"/>
                <a:gd name="T35" fmla="*/ 326 h 328"/>
                <a:gd name="T36" fmla="*/ 44 w 389"/>
                <a:gd name="T37" fmla="*/ 328 h 328"/>
                <a:gd name="T38" fmla="*/ 123 w 389"/>
                <a:gd name="T39" fmla="*/ 260 h 328"/>
                <a:gd name="T40" fmla="*/ 213 w 389"/>
                <a:gd name="T41" fmla="*/ 36 h 328"/>
                <a:gd name="T42" fmla="*/ 215 w 389"/>
                <a:gd name="T43" fmla="*/ 32 h 328"/>
                <a:gd name="T44" fmla="*/ 214 w 389"/>
                <a:gd name="T45" fmla="*/ 32 h 328"/>
                <a:gd name="T46" fmla="*/ 215 w 389"/>
                <a:gd name="T47" fmla="*/ 31 h 328"/>
                <a:gd name="T48" fmla="*/ 202 w 389"/>
                <a:gd name="T49" fmla="*/ 6 h 328"/>
                <a:gd name="T50" fmla="*/ 389 w 389"/>
                <a:gd name="T51" fmla="*/ 169 h 328"/>
                <a:gd name="T52" fmla="*/ 370 w 389"/>
                <a:gd name="T53" fmla="*/ 188 h 328"/>
                <a:gd name="T54" fmla="*/ 254 w 389"/>
                <a:gd name="T55" fmla="*/ 170 h 328"/>
                <a:gd name="T56" fmla="*/ 370 w 389"/>
                <a:gd name="T57" fmla="*/ 149 h 328"/>
                <a:gd name="T58" fmla="*/ 389 w 389"/>
                <a:gd name="T59" fmla="*/ 169 h 328"/>
                <a:gd name="T60" fmla="*/ 342 w 389"/>
                <a:gd name="T61" fmla="*/ 52 h 328"/>
                <a:gd name="T62" fmla="*/ 335 w 389"/>
                <a:gd name="T63" fmla="*/ 78 h 328"/>
                <a:gd name="T64" fmla="*/ 225 w 389"/>
                <a:gd name="T65" fmla="*/ 119 h 328"/>
                <a:gd name="T66" fmla="*/ 316 w 389"/>
                <a:gd name="T67" fmla="*/ 44 h 328"/>
                <a:gd name="T68" fmla="*/ 342 w 389"/>
                <a:gd name="T69" fmla="*/ 52 h 328"/>
                <a:gd name="T70" fmla="*/ 316 w 389"/>
                <a:gd name="T71" fmla="*/ 296 h 328"/>
                <a:gd name="T72" fmla="*/ 225 w 389"/>
                <a:gd name="T73" fmla="*/ 221 h 328"/>
                <a:gd name="T74" fmla="*/ 335 w 389"/>
                <a:gd name="T75" fmla="*/ 262 h 328"/>
                <a:gd name="T76" fmla="*/ 342 w 389"/>
                <a:gd name="T77" fmla="*/ 288 h 328"/>
                <a:gd name="T78" fmla="*/ 316 w 389"/>
                <a:gd name="T79" fmla="*/ 29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9" h="328">
                  <a:moveTo>
                    <a:pt x="202" y="6"/>
                  </a:moveTo>
                  <a:cubicBezTo>
                    <a:pt x="192" y="3"/>
                    <a:pt x="181" y="8"/>
                    <a:pt x="177" y="18"/>
                  </a:cubicBezTo>
                  <a:cubicBezTo>
                    <a:pt x="177" y="18"/>
                    <a:pt x="177" y="19"/>
                    <a:pt x="177" y="19"/>
                  </a:cubicBezTo>
                  <a:cubicBezTo>
                    <a:pt x="177" y="20"/>
                    <a:pt x="177" y="20"/>
                    <a:pt x="177" y="20"/>
                  </a:cubicBezTo>
                  <a:cubicBezTo>
                    <a:pt x="177" y="20"/>
                    <a:pt x="177" y="20"/>
                    <a:pt x="177" y="20"/>
                  </a:cubicBezTo>
                  <a:cubicBezTo>
                    <a:pt x="170" y="38"/>
                    <a:pt x="113" y="188"/>
                    <a:pt x="113" y="188"/>
                  </a:cubicBezTo>
                  <a:cubicBezTo>
                    <a:pt x="112" y="188"/>
                    <a:pt x="112" y="188"/>
                    <a:pt x="112" y="188"/>
                  </a:cubicBezTo>
                  <a:cubicBezTo>
                    <a:pt x="44" y="17"/>
                    <a:pt x="44" y="17"/>
                    <a:pt x="44" y="17"/>
                  </a:cubicBezTo>
                  <a:cubicBezTo>
                    <a:pt x="44" y="17"/>
                    <a:pt x="44" y="17"/>
                    <a:pt x="44" y="17"/>
                  </a:cubicBezTo>
                  <a:cubicBezTo>
                    <a:pt x="43" y="14"/>
                    <a:pt x="43" y="14"/>
                    <a:pt x="43" y="14"/>
                  </a:cubicBezTo>
                  <a:cubicBezTo>
                    <a:pt x="38" y="5"/>
                    <a:pt x="27" y="0"/>
                    <a:pt x="16" y="4"/>
                  </a:cubicBezTo>
                  <a:cubicBezTo>
                    <a:pt x="6" y="8"/>
                    <a:pt x="0" y="19"/>
                    <a:pt x="4" y="30"/>
                  </a:cubicBezTo>
                  <a:cubicBezTo>
                    <a:pt x="12" y="51"/>
                    <a:pt x="90" y="241"/>
                    <a:pt x="90" y="241"/>
                  </a:cubicBezTo>
                  <a:cubicBezTo>
                    <a:pt x="85" y="252"/>
                    <a:pt x="85" y="252"/>
                    <a:pt x="85" y="252"/>
                  </a:cubicBezTo>
                  <a:cubicBezTo>
                    <a:pt x="77" y="276"/>
                    <a:pt x="67" y="291"/>
                    <a:pt x="41" y="291"/>
                  </a:cubicBezTo>
                  <a:cubicBezTo>
                    <a:pt x="39" y="291"/>
                    <a:pt x="30" y="291"/>
                    <a:pt x="29" y="291"/>
                  </a:cubicBezTo>
                  <a:cubicBezTo>
                    <a:pt x="21" y="290"/>
                    <a:pt x="13" y="296"/>
                    <a:pt x="11" y="304"/>
                  </a:cubicBezTo>
                  <a:cubicBezTo>
                    <a:pt x="8" y="314"/>
                    <a:pt x="14" y="323"/>
                    <a:pt x="23" y="326"/>
                  </a:cubicBezTo>
                  <a:cubicBezTo>
                    <a:pt x="30" y="327"/>
                    <a:pt x="37" y="328"/>
                    <a:pt x="44" y="328"/>
                  </a:cubicBezTo>
                  <a:cubicBezTo>
                    <a:pt x="91" y="328"/>
                    <a:pt x="107" y="300"/>
                    <a:pt x="123" y="260"/>
                  </a:cubicBezTo>
                  <a:cubicBezTo>
                    <a:pt x="123" y="260"/>
                    <a:pt x="209" y="45"/>
                    <a:pt x="213" y="36"/>
                  </a:cubicBezTo>
                  <a:cubicBezTo>
                    <a:pt x="214" y="34"/>
                    <a:pt x="214" y="33"/>
                    <a:pt x="215" y="32"/>
                  </a:cubicBezTo>
                  <a:cubicBezTo>
                    <a:pt x="214" y="32"/>
                    <a:pt x="214" y="32"/>
                    <a:pt x="214" y="32"/>
                  </a:cubicBezTo>
                  <a:cubicBezTo>
                    <a:pt x="215" y="31"/>
                    <a:pt x="215" y="31"/>
                    <a:pt x="215" y="31"/>
                  </a:cubicBezTo>
                  <a:cubicBezTo>
                    <a:pt x="218" y="20"/>
                    <a:pt x="212" y="9"/>
                    <a:pt x="202" y="6"/>
                  </a:cubicBezTo>
                  <a:close/>
                  <a:moveTo>
                    <a:pt x="389" y="169"/>
                  </a:moveTo>
                  <a:cubicBezTo>
                    <a:pt x="389" y="179"/>
                    <a:pt x="381" y="188"/>
                    <a:pt x="370" y="188"/>
                  </a:cubicBezTo>
                  <a:cubicBezTo>
                    <a:pt x="359" y="188"/>
                    <a:pt x="254" y="181"/>
                    <a:pt x="254" y="170"/>
                  </a:cubicBezTo>
                  <a:cubicBezTo>
                    <a:pt x="254" y="159"/>
                    <a:pt x="359" y="149"/>
                    <a:pt x="370" y="149"/>
                  </a:cubicBezTo>
                  <a:cubicBezTo>
                    <a:pt x="381" y="149"/>
                    <a:pt x="389" y="158"/>
                    <a:pt x="389" y="169"/>
                  </a:cubicBezTo>
                  <a:close/>
                  <a:moveTo>
                    <a:pt x="342" y="52"/>
                  </a:moveTo>
                  <a:cubicBezTo>
                    <a:pt x="348" y="61"/>
                    <a:pt x="344" y="73"/>
                    <a:pt x="335" y="78"/>
                  </a:cubicBezTo>
                  <a:cubicBezTo>
                    <a:pt x="326" y="83"/>
                    <a:pt x="231" y="128"/>
                    <a:pt x="225" y="119"/>
                  </a:cubicBezTo>
                  <a:cubicBezTo>
                    <a:pt x="220" y="109"/>
                    <a:pt x="307" y="49"/>
                    <a:pt x="316" y="44"/>
                  </a:cubicBezTo>
                  <a:cubicBezTo>
                    <a:pt x="325" y="39"/>
                    <a:pt x="337" y="42"/>
                    <a:pt x="342" y="52"/>
                  </a:cubicBezTo>
                  <a:close/>
                  <a:moveTo>
                    <a:pt x="316" y="296"/>
                  </a:moveTo>
                  <a:cubicBezTo>
                    <a:pt x="307" y="290"/>
                    <a:pt x="220" y="230"/>
                    <a:pt x="225" y="221"/>
                  </a:cubicBezTo>
                  <a:cubicBezTo>
                    <a:pt x="231" y="212"/>
                    <a:pt x="326" y="256"/>
                    <a:pt x="335" y="262"/>
                  </a:cubicBezTo>
                  <a:cubicBezTo>
                    <a:pt x="344" y="267"/>
                    <a:pt x="348" y="279"/>
                    <a:pt x="342" y="288"/>
                  </a:cubicBezTo>
                  <a:cubicBezTo>
                    <a:pt x="337" y="298"/>
                    <a:pt x="325" y="301"/>
                    <a:pt x="316" y="296"/>
                  </a:cubicBezTo>
                  <a:close/>
                </a:path>
              </a:pathLst>
            </a:custGeom>
            <a:solidFill>
              <a:srgbClr val="FFFFFF"/>
            </a:solidFill>
            <a:ln>
              <a:noFill/>
            </a:ln>
          </p:spPr>
          <p:txBody>
            <a:bodyPr vert="horz" wrap="square" lIns="91427" tIns="685800" rIns="91427" bIns="45713" numCol="1" anchor="t" anchorCtr="0" compatLnSpc="1">
              <a:prstTxWarp prst="textNoShape">
                <a:avLst/>
              </a:prstTxWarp>
            </a:bodyPr>
            <a:lstStyle/>
            <a:p>
              <a:pPr defTabSz="932563">
                <a:defRPr/>
              </a:pPr>
              <a:endParaRPr lang="en-US" sz="1200" b="1" kern="0" dirty="0">
                <a:solidFill>
                  <a:srgbClr val="FFFFFF"/>
                </a:solidFill>
                <a:latin typeface="Segoe UI Light"/>
              </a:endParaRPr>
            </a:p>
          </p:txBody>
        </p:sp>
      </p:grpSp>
      <p:grpSp>
        <p:nvGrpSpPr>
          <p:cNvPr id="28" name="Group 50"/>
          <p:cNvGrpSpPr>
            <a:grpSpLocks noChangeAspect="1"/>
          </p:cNvGrpSpPr>
          <p:nvPr/>
        </p:nvGrpSpPr>
        <p:grpSpPr>
          <a:xfrm>
            <a:off x="168816" y="2562240"/>
            <a:ext cx="1005840" cy="1005840"/>
            <a:chOff x="9640845" y="870912"/>
            <a:chExt cx="1371600" cy="1371600"/>
          </a:xfrm>
        </p:grpSpPr>
        <p:sp>
          <p:nvSpPr>
            <p:cNvPr id="29" name="Rectangle 54"/>
            <p:cNvSpPr/>
            <p:nvPr/>
          </p:nvSpPr>
          <p:spPr bwMode="auto">
            <a:xfrm>
              <a:off x="9640845" y="870912"/>
              <a:ext cx="1371600" cy="1371600"/>
            </a:xfrm>
            <a:prstGeom prst="ellipse">
              <a:avLst/>
            </a:prstGeom>
            <a:solidFill>
              <a:srgbClr val="FF8C00"/>
            </a:solidFill>
            <a:ln w="9525" cap="flat" cmpd="sng" algn="ctr">
              <a:noFill/>
              <a:prstDash val="solid"/>
              <a:headEnd type="none" w="med" len="med"/>
              <a:tailEnd type="none" w="med" len="med"/>
            </a:ln>
            <a:effectLst/>
          </p:spPr>
          <p:txBody>
            <a:bodyPr vert="horz" wrap="square" lIns="0" tIns="0" rIns="0" bIns="0" numCol="1" rtlCol="0" anchor="b"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Office</a:t>
              </a:r>
            </a:p>
          </p:txBody>
        </p:sp>
        <p:sp>
          <p:nvSpPr>
            <p:cNvPr id="30" name="Freeform 52"/>
            <p:cNvSpPr>
              <a:spLocks noChangeAspect="1"/>
            </p:cNvSpPr>
            <p:nvPr/>
          </p:nvSpPr>
          <p:spPr bwMode="black">
            <a:xfrm>
              <a:off x="10042538" y="1100092"/>
              <a:ext cx="521425" cy="62540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ysClr val="windowText" lastClr="000000"/>
                </a:solidFill>
                <a:effectLst/>
                <a:uLnTx/>
                <a:uFillTx/>
                <a:latin typeface="Segoe UI Light"/>
              </a:endParaRPr>
            </a:p>
          </p:txBody>
        </p:sp>
      </p:grpSp>
      <p:grpSp>
        <p:nvGrpSpPr>
          <p:cNvPr id="31" name="Group 53"/>
          <p:cNvGrpSpPr>
            <a:grpSpLocks noChangeAspect="1"/>
          </p:cNvGrpSpPr>
          <p:nvPr/>
        </p:nvGrpSpPr>
        <p:grpSpPr>
          <a:xfrm>
            <a:off x="9667830" y="2562240"/>
            <a:ext cx="1005840" cy="1005840"/>
            <a:chOff x="10799340" y="2178311"/>
            <a:chExt cx="1371600" cy="1371600"/>
          </a:xfrm>
        </p:grpSpPr>
        <p:sp>
          <p:nvSpPr>
            <p:cNvPr id="32" name="Rectangle 54"/>
            <p:cNvSpPr/>
            <p:nvPr/>
          </p:nvSpPr>
          <p:spPr bwMode="auto">
            <a:xfrm>
              <a:off x="10799340" y="2178311"/>
              <a:ext cx="1371600" cy="1371600"/>
            </a:xfrm>
            <a:prstGeom prst="ellipse">
              <a:avLst/>
            </a:prstGeom>
            <a:solidFill>
              <a:srgbClr val="FF8C00"/>
            </a:solidFill>
            <a:ln w="9525" cap="flat" cmpd="sng" algn="ctr">
              <a:noFill/>
              <a:prstDash val="solid"/>
              <a:headEnd type="none" w="med" len="med"/>
              <a:tailEnd type="none" w="med" len="med"/>
            </a:ln>
            <a:effectLst/>
          </p:spPr>
          <p:txBody>
            <a:bodyPr vert="horz" wrap="square" lIns="0" tIns="0" rIns="0" bIns="0" numCol="1" rtlCol="0" anchor="b" anchorCtr="0" compatLnSpc="1">
              <a:prstTxWarp prst="textNoShape">
                <a:avLst/>
              </a:prstTxWarp>
            </a:bodyPr>
            <a:lstStyle/>
            <a:p>
              <a:pPr algn="ctr" defTabSz="932293" fontAlgn="base">
                <a:spcBef>
                  <a:spcPct val="0"/>
                </a:spcBef>
                <a:spcAft>
                  <a:spcPct val="0"/>
                </a:spcAft>
                <a:defRPr/>
              </a:pPr>
              <a:r>
                <a:rPr lang="en-US" sz="1100" b="1" kern="0" dirty="0">
                  <a:gradFill>
                    <a:gsLst>
                      <a:gs pos="0">
                        <a:srgbClr val="FFFFFF"/>
                      </a:gs>
                      <a:gs pos="100000">
                        <a:srgbClr val="FFFFFF"/>
                      </a:gs>
                    </a:gsLst>
                    <a:lin ang="5400000" scaled="0"/>
                  </a:gradFill>
                  <a:latin typeface="Segoe UI Light"/>
                </a:rPr>
                <a:t>Planner</a:t>
              </a:r>
            </a:p>
          </p:txBody>
        </p:sp>
        <p:pic>
          <p:nvPicPr>
            <p:cNvPr id="33"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63993" y="2350652"/>
              <a:ext cx="689435" cy="712583"/>
            </a:xfrm>
            <a:prstGeom prst="rect">
              <a:avLst/>
            </a:prstGeom>
          </p:spPr>
        </p:pic>
      </p:grpSp>
      <p:grpSp>
        <p:nvGrpSpPr>
          <p:cNvPr id="34" name="Group 58"/>
          <p:cNvGrpSpPr>
            <a:grpSpLocks noChangeAspect="1"/>
          </p:cNvGrpSpPr>
          <p:nvPr/>
        </p:nvGrpSpPr>
        <p:grpSpPr>
          <a:xfrm>
            <a:off x="2279708" y="2562240"/>
            <a:ext cx="1005840" cy="1005840"/>
            <a:chOff x="1406626" y="3254586"/>
            <a:chExt cx="1371600" cy="1371600"/>
          </a:xfrm>
        </p:grpSpPr>
        <p:sp>
          <p:nvSpPr>
            <p:cNvPr id="35" name="Rectangle 42"/>
            <p:cNvSpPr/>
            <p:nvPr/>
          </p:nvSpPr>
          <p:spPr bwMode="auto">
            <a:xfrm>
              <a:off x="1406626" y="3254586"/>
              <a:ext cx="1371600" cy="1371600"/>
            </a:xfrm>
            <a:prstGeom prst="ellipse">
              <a:avLst/>
            </a:prstGeom>
            <a:solidFill>
              <a:srgbClr val="FF8C00"/>
            </a:solidFill>
            <a:ln w="9525" cap="flat" cmpd="sng" algn="ctr">
              <a:noFill/>
              <a:prstDash val="solid"/>
              <a:headEnd type="none" w="med" len="med"/>
              <a:tailEnd type="none" w="med" len="med"/>
            </a:ln>
            <a:effectLst/>
          </p:spPr>
          <p:txBody>
            <a:bodyPr vert="horz" wrap="square" lIns="0" tIns="0" rIns="0" bIns="0" numCol="1" rtlCol="0" anchor="b" anchorCtr="0" compatLnSpc="1">
              <a:prstTxWarp prst="textNoShape">
                <a:avLst/>
              </a:prstTxWarp>
            </a:bodyPr>
            <a:lstStyle/>
            <a:p>
              <a:pPr algn="ctr" defTabSz="932293" fontAlgn="base">
                <a:spcBef>
                  <a:spcPct val="0"/>
                </a:spcBef>
                <a:spcAft>
                  <a:spcPct val="0"/>
                </a:spcAft>
                <a:defRPr/>
              </a:pPr>
              <a:r>
                <a:rPr lang="en-US" sz="1100" b="1" kern="0" dirty="0">
                  <a:gradFill>
                    <a:gsLst>
                      <a:gs pos="0">
                        <a:srgbClr val="FFFFFF"/>
                      </a:gs>
                      <a:gs pos="100000">
                        <a:srgbClr val="FFFFFF"/>
                      </a:gs>
                    </a:gsLst>
                    <a:lin ang="5400000" scaled="0"/>
                  </a:gradFill>
                  <a:latin typeface="Segoe UI Light"/>
                </a:rPr>
                <a:t>SharePoint</a:t>
              </a:r>
            </a:p>
          </p:txBody>
        </p:sp>
        <p:grpSp>
          <p:nvGrpSpPr>
            <p:cNvPr id="36" name="Group 60"/>
            <p:cNvGrpSpPr/>
            <p:nvPr/>
          </p:nvGrpSpPr>
          <p:grpSpPr>
            <a:xfrm>
              <a:off x="1766985" y="3458342"/>
              <a:ext cx="650883" cy="659095"/>
              <a:chOff x="798513" y="2320925"/>
              <a:chExt cx="1006476" cy="1019175"/>
            </a:xfrm>
          </p:grpSpPr>
          <p:sp>
            <p:nvSpPr>
              <p:cNvPr id="37" name="Freeform 16"/>
              <p:cNvSpPr>
                <a:spLocks/>
              </p:cNvSpPr>
              <p:nvPr/>
            </p:nvSpPr>
            <p:spPr bwMode="auto">
              <a:xfrm>
                <a:off x="1428751" y="2484438"/>
                <a:ext cx="376238" cy="690563"/>
              </a:xfrm>
              <a:custGeom>
                <a:avLst/>
                <a:gdLst>
                  <a:gd name="T0" fmla="*/ 42 w 58"/>
                  <a:gd name="T1" fmla="*/ 35 h 105"/>
                  <a:gd name="T2" fmla="*/ 40 w 58"/>
                  <a:gd name="T3" fmla="*/ 35 h 105"/>
                  <a:gd name="T4" fmla="*/ 23 w 58"/>
                  <a:gd name="T5" fmla="*/ 17 h 105"/>
                  <a:gd name="T6" fmla="*/ 24 w 58"/>
                  <a:gd name="T7" fmla="*/ 17 h 105"/>
                  <a:gd name="T8" fmla="*/ 7 w 58"/>
                  <a:gd name="T9" fmla="*/ 0 h 105"/>
                  <a:gd name="T10" fmla="*/ 0 w 58"/>
                  <a:gd name="T11" fmla="*/ 2 h 105"/>
                  <a:gd name="T12" fmla="*/ 0 w 58"/>
                  <a:gd name="T13" fmla="*/ 31 h 105"/>
                  <a:gd name="T14" fmla="*/ 7 w 58"/>
                  <a:gd name="T15" fmla="*/ 33 h 105"/>
                  <a:gd name="T16" fmla="*/ 22 w 58"/>
                  <a:gd name="T17" fmla="*/ 24 h 105"/>
                  <a:gd name="T18" fmla="*/ 34 w 58"/>
                  <a:gd name="T19" fmla="*/ 37 h 105"/>
                  <a:gd name="T20" fmla="*/ 26 w 58"/>
                  <a:gd name="T21" fmla="*/ 51 h 105"/>
                  <a:gd name="T22" fmla="*/ 34 w 58"/>
                  <a:gd name="T23" fmla="*/ 66 h 105"/>
                  <a:gd name="T24" fmla="*/ 22 w 58"/>
                  <a:gd name="T25" fmla="*/ 82 h 105"/>
                  <a:gd name="T26" fmla="*/ 7 w 58"/>
                  <a:gd name="T27" fmla="*/ 72 h 105"/>
                  <a:gd name="T28" fmla="*/ 0 w 58"/>
                  <a:gd name="T29" fmla="*/ 74 h 105"/>
                  <a:gd name="T30" fmla="*/ 0 w 58"/>
                  <a:gd name="T31" fmla="*/ 103 h 105"/>
                  <a:gd name="T32" fmla="*/ 7 w 58"/>
                  <a:gd name="T33" fmla="*/ 105 h 105"/>
                  <a:gd name="T34" fmla="*/ 23 w 58"/>
                  <a:gd name="T35" fmla="*/ 89 h 105"/>
                  <a:gd name="T36" fmla="*/ 41 w 58"/>
                  <a:gd name="T37" fmla="*/ 67 h 105"/>
                  <a:gd name="T38" fmla="*/ 42 w 58"/>
                  <a:gd name="T39" fmla="*/ 67 h 105"/>
                  <a:gd name="T40" fmla="*/ 58 w 58"/>
                  <a:gd name="T41" fmla="*/ 51 h 105"/>
                  <a:gd name="T42" fmla="*/ 42 w 58"/>
                  <a:gd name="T43" fmla="*/ 3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105">
                    <a:moveTo>
                      <a:pt x="42" y="35"/>
                    </a:moveTo>
                    <a:cubicBezTo>
                      <a:pt x="41" y="35"/>
                      <a:pt x="41" y="35"/>
                      <a:pt x="40" y="35"/>
                    </a:cubicBezTo>
                    <a:cubicBezTo>
                      <a:pt x="37" y="27"/>
                      <a:pt x="31" y="21"/>
                      <a:pt x="23" y="17"/>
                    </a:cubicBezTo>
                    <a:cubicBezTo>
                      <a:pt x="24" y="17"/>
                      <a:pt x="24" y="17"/>
                      <a:pt x="24" y="17"/>
                    </a:cubicBezTo>
                    <a:cubicBezTo>
                      <a:pt x="24" y="8"/>
                      <a:pt x="16" y="0"/>
                      <a:pt x="7" y="0"/>
                    </a:cubicBezTo>
                    <a:cubicBezTo>
                      <a:pt x="5" y="0"/>
                      <a:pt x="3" y="1"/>
                      <a:pt x="0" y="2"/>
                    </a:cubicBezTo>
                    <a:cubicBezTo>
                      <a:pt x="0" y="31"/>
                      <a:pt x="0" y="31"/>
                      <a:pt x="0" y="31"/>
                    </a:cubicBezTo>
                    <a:cubicBezTo>
                      <a:pt x="3" y="32"/>
                      <a:pt x="5" y="33"/>
                      <a:pt x="7" y="33"/>
                    </a:cubicBezTo>
                    <a:cubicBezTo>
                      <a:pt x="14" y="33"/>
                      <a:pt x="19" y="29"/>
                      <a:pt x="22" y="24"/>
                    </a:cubicBezTo>
                    <a:cubicBezTo>
                      <a:pt x="27" y="27"/>
                      <a:pt x="31" y="31"/>
                      <a:pt x="34" y="37"/>
                    </a:cubicBezTo>
                    <a:cubicBezTo>
                      <a:pt x="29" y="40"/>
                      <a:pt x="26" y="45"/>
                      <a:pt x="26" y="51"/>
                    </a:cubicBezTo>
                    <a:cubicBezTo>
                      <a:pt x="26" y="57"/>
                      <a:pt x="29" y="63"/>
                      <a:pt x="34" y="66"/>
                    </a:cubicBezTo>
                    <a:cubicBezTo>
                      <a:pt x="32" y="73"/>
                      <a:pt x="28" y="78"/>
                      <a:pt x="22" y="82"/>
                    </a:cubicBezTo>
                    <a:cubicBezTo>
                      <a:pt x="20" y="76"/>
                      <a:pt x="14" y="72"/>
                      <a:pt x="7" y="72"/>
                    </a:cubicBezTo>
                    <a:cubicBezTo>
                      <a:pt x="5" y="72"/>
                      <a:pt x="3" y="73"/>
                      <a:pt x="0" y="74"/>
                    </a:cubicBezTo>
                    <a:cubicBezTo>
                      <a:pt x="0" y="103"/>
                      <a:pt x="0" y="103"/>
                      <a:pt x="0" y="103"/>
                    </a:cubicBezTo>
                    <a:cubicBezTo>
                      <a:pt x="3" y="104"/>
                      <a:pt x="5" y="105"/>
                      <a:pt x="7" y="105"/>
                    </a:cubicBezTo>
                    <a:cubicBezTo>
                      <a:pt x="16" y="105"/>
                      <a:pt x="23" y="98"/>
                      <a:pt x="23" y="89"/>
                    </a:cubicBezTo>
                    <a:cubicBezTo>
                      <a:pt x="32" y="84"/>
                      <a:pt x="38" y="77"/>
                      <a:pt x="41" y="67"/>
                    </a:cubicBezTo>
                    <a:cubicBezTo>
                      <a:pt x="41" y="67"/>
                      <a:pt x="42" y="67"/>
                      <a:pt x="42" y="67"/>
                    </a:cubicBezTo>
                    <a:cubicBezTo>
                      <a:pt x="51" y="67"/>
                      <a:pt x="58" y="60"/>
                      <a:pt x="58" y="51"/>
                    </a:cubicBezTo>
                    <a:cubicBezTo>
                      <a:pt x="58" y="42"/>
                      <a:pt x="51" y="35"/>
                      <a:pt x="42" y="3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1200" b="1" kern="0">
                  <a:solidFill>
                    <a:sysClr val="windowText" lastClr="000000"/>
                  </a:solidFill>
                  <a:latin typeface="Segoe UI Light"/>
                </a:endParaRPr>
              </a:p>
            </p:txBody>
          </p:sp>
          <p:sp>
            <p:nvSpPr>
              <p:cNvPr id="38" name="Freeform 17"/>
              <p:cNvSpPr>
                <a:spLocks noEditPoints="1"/>
              </p:cNvSpPr>
              <p:nvPr/>
            </p:nvSpPr>
            <p:spPr bwMode="auto">
              <a:xfrm>
                <a:off x="798513" y="2320925"/>
                <a:ext cx="603250" cy="1019175"/>
              </a:xfrm>
              <a:custGeom>
                <a:avLst/>
                <a:gdLst>
                  <a:gd name="T0" fmla="*/ 0 w 93"/>
                  <a:gd name="T1" fmla="*/ 139 h 155"/>
                  <a:gd name="T2" fmla="*/ 93 w 93"/>
                  <a:gd name="T3" fmla="*/ 155 h 155"/>
                  <a:gd name="T4" fmla="*/ 93 w 93"/>
                  <a:gd name="T5" fmla="*/ 0 h 155"/>
                  <a:gd name="T6" fmla="*/ 0 w 93"/>
                  <a:gd name="T7" fmla="*/ 16 h 155"/>
                  <a:gd name="T8" fmla="*/ 0 w 93"/>
                  <a:gd name="T9" fmla="*/ 139 h 155"/>
                  <a:gd name="T10" fmla="*/ 30 w 93"/>
                  <a:gd name="T11" fmla="*/ 55 h 155"/>
                  <a:gd name="T12" fmla="*/ 34 w 93"/>
                  <a:gd name="T13" fmla="*/ 50 h 155"/>
                  <a:gd name="T14" fmla="*/ 40 w 93"/>
                  <a:gd name="T15" fmla="*/ 47 h 155"/>
                  <a:gd name="T16" fmla="*/ 48 w 93"/>
                  <a:gd name="T17" fmla="*/ 46 h 155"/>
                  <a:gd name="T18" fmla="*/ 55 w 93"/>
                  <a:gd name="T19" fmla="*/ 47 h 155"/>
                  <a:gd name="T20" fmla="*/ 61 w 93"/>
                  <a:gd name="T21" fmla="*/ 48 h 155"/>
                  <a:gd name="T22" fmla="*/ 61 w 93"/>
                  <a:gd name="T23" fmla="*/ 60 h 155"/>
                  <a:gd name="T24" fmla="*/ 58 w 93"/>
                  <a:gd name="T25" fmla="*/ 58 h 155"/>
                  <a:gd name="T26" fmla="*/ 55 w 93"/>
                  <a:gd name="T27" fmla="*/ 57 h 155"/>
                  <a:gd name="T28" fmla="*/ 51 w 93"/>
                  <a:gd name="T29" fmla="*/ 56 h 155"/>
                  <a:gd name="T30" fmla="*/ 49 w 93"/>
                  <a:gd name="T31" fmla="*/ 56 h 155"/>
                  <a:gd name="T32" fmla="*/ 45 w 93"/>
                  <a:gd name="T33" fmla="*/ 56 h 155"/>
                  <a:gd name="T34" fmla="*/ 42 w 93"/>
                  <a:gd name="T35" fmla="*/ 58 h 155"/>
                  <a:gd name="T36" fmla="*/ 41 w 93"/>
                  <a:gd name="T37" fmla="*/ 59 h 155"/>
                  <a:gd name="T38" fmla="*/ 40 w 93"/>
                  <a:gd name="T39" fmla="*/ 62 h 155"/>
                  <a:gd name="T40" fmla="*/ 41 w 93"/>
                  <a:gd name="T41" fmla="*/ 64 h 155"/>
                  <a:gd name="T42" fmla="*/ 43 w 93"/>
                  <a:gd name="T43" fmla="*/ 66 h 155"/>
                  <a:gd name="T44" fmla="*/ 46 w 93"/>
                  <a:gd name="T45" fmla="*/ 68 h 155"/>
                  <a:gd name="T46" fmla="*/ 50 w 93"/>
                  <a:gd name="T47" fmla="*/ 70 h 155"/>
                  <a:gd name="T48" fmla="*/ 55 w 93"/>
                  <a:gd name="T49" fmla="*/ 73 h 155"/>
                  <a:gd name="T50" fmla="*/ 59 w 93"/>
                  <a:gd name="T51" fmla="*/ 77 h 155"/>
                  <a:gd name="T52" fmla="*/ 62 w 93"/>
                  <a:gd name="T53" fmla="*/ 81 h 155"/>
                  <a:gd name="T54" fmla="*/ 63 w 93"/>
                  <a:gd name="T55" fmla="*/ 87 h 155"/>
                  <a:gd name="T56" fmla="*/ 61 w 93"/>
                  <a:gd name="T57" fmla="*/ 95 h 155"/>
                  <a:gd name="T58" fmla="*/ 57 w 93"/>
                  <a:gd name="T59" fmla="*/ 100 h 155"/>
                  <a:gd name="T60" fmla="*/ 50 w 93"/>
                  <a:gd name="T61" fmla="*/ 103 h 155"/>
                  <a:gd name="T62" fmla="*/ 43 w 93"/>
                  <a:gd name="T63" fmla="*/ 104 h 155"/>
                  <a:gd name="T64" fmla="*/ 35 w 93"/>
                  <a:gd name="T65" fmla="*/ 103 h 155"/>
                  <a:gd name="T66" fmla="*/ 28 w 93"/>
                  <a:gd name="T67" fmla="*/ 101 h 155"/>
                  <a:gd name="T68" fmla="*/ 28 w 93"/>
                  <a:gd name="T69" fmla="*/ 88 h 155"/>
                  <a:gd name="T70" fmla="*/ 35 w 93"/>
                  <a:gd name="T71" fmla="*/ 93 h 155"/>
                  <a:gd name="T72" fmla="*/ 42 w 93"/>
                  <a:gd name="T73" fmla="*/ 94 h 155"/>
                  <a:gd name="T74" fmla="*/ 46 w 93"/>
                  <a:gd name="T75" fmla="*/ 94 h 155"/>
                  <a:gd name="T76" fmla="*/ 49 w 93"/>
                  <a:gd name="T77" fmla="*/ 93 h 155"/>
                  <a:gd name="T78" fmla="*/ 50 w 93"/>
                  <a:gd name="T79" fmla="*/ 91 h 155"/>
                  <a:gd name="T80" fmla="*/ 51 w 93"/>
                  <a:gd name="T81" fmla="*/ 88 h 155"/>
                  <a:gd name="T82" fmla="*/ 50 w 93"/>
                  <a:gd name="T83" fmla="*/ 86 h 155"/>
                  <a:gd name="T84" fmla="*/ 48 w 93"/>
                  <a:gd name="T85" fmla="*/ 83 h 155"/>
                  <a:gd name="T86" fmla="*/ 44 w 93"/>
                  <a:gd name="T87" fmla="*/ 81 h 155"/>
                  <a:gd name="T88" fmla="*/ 40 w 93"/>
                  <a:gd name="T89" fmla="*/ 79 h 155"/>
                  <a:gd name="T90" fmla="*/ 31 w 93"/>
                  <a:gd name="T91" fmla="*/ 72 h 155"/>
                  <a:gd name="T92" fmla="*/ 28 w 93"/>
                  <a:gd name="T93" fmla="*/ 63 h 155"/>
                  <a:gd name="T94" fmla="*/ 30 w 93"/>
                  <a:gd name="T95" fmla="*/ 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55">
                    <a:moveTo>
                      <a:pt x="0" y="139"/>
                    </a:moveTo>
                    <a:cubicBezTo>
                      <a:pt x="93" y="155"/>
                      <a:pt x="93" y="155"/>
                      <a:pt x="93" y="155"/>
                    </a:cubicBezTo>
                    <a:cubicBezTo>
                      <a:pt x="93" y="0"/>
                      <a:pt x="93" y="0"/>
                      <a:pt x="93" y="0"/>
                    </a:cubicBezTo>
                    <a:cubicBezTo>
                      <a:pt x="0" y="16"/>
                      <a:pt x="0" y="16"/>
                      <a:pt x="0" y="16"/>
                    </a:cubicBezTo>
                    <a:lnTo>
                      <a:pt x="0" y="139"/>
                    </a:lnTo>
                    <a:close/>
                    <a:moveTo>
                      <a:pt x="30" y="55"/>
                    </a:moveTo>
                    <a:cubicBezTo>
                      <a:pt x="31" y="53"/>
                      <a:pt x="32" y="51"/>
                      <a:pt x="34" y="50"/>
                    </a:cubicBezTo>
                    <a:cubicBezTo>
                      <a:pt x="36" y="49"/>
                      <a:pt x="38" y="48"/>
                      <a:pt x="40" y="47"/>
                    </a:cubicBezTo>
                    <a:cubicBezTo>
                      <a:pt x="43" y="46"/>
                      <a:pt x="45" y="46"/>
                      <a:pt x="48" y="46"/>
                    </a:cubicBezTo>
                    <a:cubicBezTo>
                      <a:pt x="51" y="46"/>
                      <a:pt x="53" y="46"/>
                      <a:pt x="55" y="47"/>
                    </a:cubicBezTo>
                    <a:cubicBezTo>
                      <a:pt x="57" y="47"/>
                      <a:pt x="59" y="48"/>
                      <a:pt x="61" y="48"/>
                    </a:cubicBezTo>
                    <a:cubicBezTo>
                      <a:pt x="61" y="60"/>
                      <a:pt x="61" y="60"/>
                      <a:pt x="61" y="60"/>
                    </a:cubicBezTo>
                    <a:cubicBezTo>
                      <a:pt x="60" y="59"/>
                      <a:pt x="59" y="59"/>
                      <a:pt x="58" y="58"/>
                    </a:cubicBezTo>
                    <a:cubicBezTo>
                      <a:pt x="57" y="58"/>
                      <a:pt x="56" y="57"/>
                      <a:pt x="55" y="57"/>
                    </a:cubicBezTo>
                    <a:cubicBezTo>
                      <a:pt x="54" y="57"/>
                      <a:pt x="53" y="56"/>
                      <a:pt x="51" y="56"/>
                    </a:cubicBezTo>
                    <a:cubicBezTo>
                      <a:pt x="50" y="56"/>
                      <a:pt x="49" y="56"/>
                      <a:pt x="49" y="56"/>
                    </a:cubicBezTo>
                    <a:cubicBezTo>
                      <a:pt x="47" y="56"/>
                      <a:pt x="46" y="56"/>
                      <a:pt x="45" y="56"/>
                    </a:cubicBezTo>
                    <a:cubicBezTo>
                      <a:pt x="44" y="57"/>
                      <a:pt x="43" y="57"/>
                      <a:pt x="42" y="58"/>
                    </a:cubicBezTo>
                    <a:cubicBezTo>
                      <a:pt x="42" y="58"/>
                      <a:pt x="41" y="59"/>
                      <a:pt x="41" y="59"/>
                    </a:cubicBezTo>
                    <a:cubicBezTo>
                      <a:pt x="40" y="60"/>
                      <a:pt x="40" y="61"/>
                      <a:pt x="40" y="62"/>
                    </a:cubicBezTo>
                    <a:cubicBezTo>
                      <a:pt x="40" y="63"/>
                      <a:pt x="40" y="64"/>
                      <a:pt x="41" y="64"/>
                    </a:cubicBezTo>
                    <a:cubicBezTo>
                      <a:pt x="41" y="65"/>
                      <a:pt x="42" y="66"/>
                      <a:pt x="43" y="66"/>
                    </a:cubicBezTo>
                    <a:cubicBezTo>
                      <a:pt x="43" y="67"/>
                      <a:pt x="44" y="68"/>
                      <a:pt x="46" y="68"/>
                    </a:cubicBezTo>
                    <a:cubicBezTo>
                      <a:pt x="47" y="69"/>
                      <a:pt x="48" y="70"/>
                      <a:pt x="50" y="70"/>
                    </a:cubicBezTo>
                    <a:cubicBezTo>
                      <a:pt x="52" y="71"/>
                      <a:pt x="53" y="72"/>
                      <a:pt x="55" y="73"/>
                    </a:cubicBezTo>
                    <a:cubicBezTo>
                      <a:pt x="57" y="74"/>
                      <a:pt x="58" y="76"/>
                      <a:pt x="59" y="77"/>
                    </a:cubicBezTo>
                    <a:cubicBezTo>
                      <a:pt x="60" y="78"/>
                      <a:pt x="61" y="80"/>
                      <a:pt x="62" y="81"/>
                    </a:cubicBezTo>
                    <a:cubicBezTo>
                      <a:pt x="62" y="83"/>
                      <a:pt x="63" y="85"/>
                      <a:pt x="63" y="87"/>
                    </a:cubicBezTo>
                    <a:cubicBezTo>
                      <a:pt x="63" y="90"/>
                      <a:pt x="62" y="93"/>
                      <a:pt x="61" y="95"/>
                    </a:cubicBezTo>
                    <a:cubicBezTo>
                      <a:pt x="60" y="97"/>
                      <a:pt x="59" y="99"/>
                      <a:pt x="57" y="100"/>
                    </a:cubicBezTo>
                    <a:cubicBezTo>
                      <a:pt x="55" y="102"/>
                      <a:pt x="53" y="103"/>
                      <a:pt x="50" y="103"/>
                    </a:cubicBezTo>
                    <a:cubicBezTo>
                      <a:pt x="48" y="104"/>
                      <a:pt x="45" y="104"/>
                      <a:pt x="43" y="104"/>
                    </a:cubicBezTo>
                    <a:cubicBezTo>
                      <a:pt x="40" y="104"/>
                      <a:pt x="37" y="104"/>
                      <a:pt x="35" y="103"/>
                    </a:cubicBezTo>
                    <a:cubicBezTo>
                      <a:pt x="32" y="103"/>
                      <a:pt x="30" y="102"/>
                      <a:pt x="28" y="101"/>
                    </a:cubicBezTo>
                    <a:cubicBezTo>
                      <a:pt x="28" y="88"/>
                      <a:pt x="28" y="88"/>
                      <a:pt x="28" y="88"/>
                    </a:cubicBezTo>
                    <a:cubicBezTo>
                      <a:pt x="30" y="90"/>
                      <a:pt x="33" y="92"/>
                      <a:pt x="35" y="93"/>
                    </a:cubicBezTo>
                    <a:cubicBezTo>
                      <a:pt x="37" y="94"/>
                      <a:pt x="40" y="94"/>
                      <a:pt x="42" y="94"/>
                    </a:cubicBezTo>
                    <a:cubicBezTo>
                      <a:pt x="44" y="94"/>
                      <a:pt x="45" y="94"/>
                      <a:pt x="46" y="94"/>
                    </a:cubicBezTo>
                    <a:cubicBezTo>
                      <a:pt x="47" y="93"/>
                      <a:pt x="48" y="93"/>
                      <a:pt x="49" y="93"/>
                    </a:cubicBezTo>
                    <a:cubicBezTo>
                      <a:pt x="49" y="92"/>
                      <a:pt x="50" y="91"/>
                      <a:pt x="50" y="91"/>
                    </a:cubicBezTo>
                    <a:cubicBezTo>
                      <a:pt x="51" y="90"/>
                      <a:pt x="51" y="89"/>
                      <a:pt x="51" y="88"/>
                    </a:cubicBezTo>
                    <a:cubicBezTo>
                      <a:pt x="51" y="87"/>
                      <a:pt x="50" y="86"/>
                      <a:pt x="50" y="86"/>
                    </a:cubicBezTo>
                    <a:cubicBezTo>
                      <a:pt x="49" y="85"/>
                      <a:pt x="49" y="84"/>
                      <a:pt x="48" y="83"/>
                    </a:cubicBezTo>
                    <a:cubicBezTo>
                      <a:pt x="47" y="82"/>
                      <a:pt x="45" y="82"/>
                      <a:pt x="44" y="81"/>
                    </a:cubicBezTo>
                    <a:cubicBezTo>
                      <a:pt x="43" y="80"/>
                      <a:pt x="41" y="80"/>
                      <a:pt x="40" y="79"/>
                    </a:cubicBezTo>
                    <a:cubicBezTo>
                      <a:pt x="36" y="77"/>
                      <a:pt x="33" y="75"/>
                      <a:pt x="31" y="72"/>
                    </a:cubicBezTo>
                    <a:cubicBezTo>
                      <a:pt x="29" y="70"/>
                      <a:pt x="28" y="67"/>
                      <a:pt x="28" y="63"/>
                    </a:cubicBezTo>
                    <a:cubicBezTo>
                      <a:pt x="28" y="60"/>
                      <a:pt x="29" y="57"/>
                      <a:pt x="30" y="5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1200" b="1" kern="0">
                  <a:solidFill>
                    <a:sysClr val="windowText" lastClr="000000"/>
                  </a:solidFill>
                  <a:latin typeface="Segoe UI Light"/>
                </a:endParaRPr>
              </a:p>
            </p:txBody>
          </p:sp>
        </p:grpSp>
      </p:grpSp>
      <p:grpSp>
        <p:nvGrpSpPr>
          <p:cNvPr id="39" name="Group 63"/>
          <p:cNvGrpSpPr>
            <a:grpSpLocks noChangeAspect="1"/>
          </p:cNvGrpSpPr>
          <p:nvPr/>
        </p:nvGrpSpPr>
        <p:grpSpPr>
          <a:xfrm>
            <a:off x="5446046" y="2562240"/>
            <a:ext cx="1005840" cy="1005840"/>
            <a:chOff x="2636837" y="1973262"/>
            <a:chExt cx="1371600" cy="1371600"/>
          </a:xfrm>
        </p:grpSpPr>
        <p:sp>
          <p:nvSpPr>
            <p:cNvPr id="40" name="Rectangle 42"/>
            <p:cNvSpPr/>
            <p:nvPr/>
          </p:nvSpPr>
          <p:spPr bwMode="auto">
            <a:xfrm>
              <a:off x="2636837" y="1973262"/>
              <a:ext cx="1371600" cy="1371600"/>
            </a:xfrm>
            <a:prstGeom prst="ellipse">
              <a:avLst/>
            </a:prstGeom>
            <a:solidFill>
              <a:srgbClr val="FF8C00"/>
            </a:solidFill>
            <a:ln w="9525" cap="flat" cmpd="sng" algn="ctr">
              <a:noFill/>
              <a:prstDash val="solid"/>
              <a:headEnd type="none" w="med" len="med"/>
              <a:tailEnd type="none" w="med" len="med"/>
            </a:ln>
            <a:effectLst/>
          </p:spPr>
          <p:txBody>
            <a:bodyPr vert="horz" wrap="square" lIns="0" tIns="0" rIns="0" bIns="0" numCol="1" rtlCol="0" anchor="b" anchorCtr="0" compatLnSpc="1">
              <a:prstTxWarp prst="textNoShape">
                <a:avLst/>
              </a:prstTxWarp>
            </a:bodyPr>
            <a:lstStyle/>
            <a:p>
              <a:pPr algn="ctr" defTabSz="932293" fontAlgn="base">
                <a:spcBef>
                  <a:spcPct val="0"/>
                </a:spcBef>
                <a:spcAft>
                  <a:spcPct val="0"/>
                </a:spcAft>
                <a:defRPr/>
              </a:pPr>
              <a:r>
                <a:rPr lang="en-US" sz="1100" b="1" kern="0" dirty="0">
                  <a:gradFill>
                    <a:gsLst>
                      <a:gs pos="0">
                        <a:srgbClr val="FFFFFF"/>
                      </a:gs>
                      <a:gs pos="100000">
                        <a:srgbClr val="FFFFFF"/>
                      </a:gs>
                    </a:gsLst>
                    <a:lin ang="5400000" scaled="0"/>
                  </a:gradFill>
                  <a:latin typeface="Segoe UI Light"/>
                </a:rPr>
                <a:t>OneDrive</a:t>
              </a:r>
              <a:endParaRPr lang="en-US" sz="1200" b="1" kern="0" dirty="0">
                <a:gradFill>
                  <a:gsLst>
                    <a:gs pos="0">
                      <a:srgbClr val="FFFFFF"/>
                    </a:gs>
                    <a:gs pos="100000">
                      <a:srgbClr val="FFFFFF"/>
                    </a:gs>
                  </a:gsLst>
                  <a:lin ang="5400000" scaled="0"/>
                </a:gradFill>
                <a:latin typeface="Segoe UI Light"/>
              </a:endParaRPr>
            </a:p>
          </p:txBody>
        </p:sp>
        <p:sp>
          <p:nvSpPr>
            <p:cNvPr id="41" name="Freeform 22"/>
            <p:cNvSpPr>
              <a:spLocks noChangeAspect="1" noEditPoints="1"/>
            </p:cNvSpPr>
            <p:nvPr/>
          </p:nvSpPr>
          <p:spPr bwMode="black">
            <a:xfrm>
              <a:off x="2900339" y="2125544"/>
              <a:ext cx="855112" cy="533518"/>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FFFFFF"/>
            </a:solidFill>
            <a:ln>
              <a:noFill/>
            </a:ln>
          </p:spPr>
          <p:txBody>
            <a:bodyPr vert="horz" wrap="square" lIns="91427" tIns="685800" rIns="91427" bIns="45713" numCol="1" anchor="t" anchorCtr="0" compatLnSpc="1">
              <a:prstTxWarp prst="textNoShape">
                <a:avLst/>
              </a:prstTxWarp>
            </a:bodyPr>
            <a:lstStyle/>
            <a:p>
              <a:pPr defTabSz="932563">
                <a:defRPr/>
              </a:pPr>
              <a:endParaRPr lang="en-US" sz="1200" b="1" kern="0" dirty="0">
                <a:solidFill>
                  <a:srgbClr val="FFFFFF"/>
                </a:solidFill>
                <a:latin typeface="Segoe UI Light"/>
              </a:endParaRPr>
            </a:p>
          </p:txBody>
        </p:sp>
      </p:grpSp>
      <p:grpSp>
        <p:nvGrpSpPr>
          <p:cNvPr id="42" name="Group 5"/>
          <p:cNvGrpSpPr/>
          <p:nvPr/>
        </p:nvGrpSpPr>
        <p:grpSpPr>
          <a:xfrm>
            <a:off x="10723271" y="2427715"/>
            <a:ext cx="1005840" cy="1140365"/>
            <a:chOff x="10952162" y="1904496"/>
            <a:chExt cx="1005840" cy="1140365"/>
          </a:xfrm>
        </p:grpSpPr>
        <p:sp>
          <p:nvSpPr>
            <p:cNvPr id="43" name="Rectangle 18"/>
            <p:cNvSpPr>
              <a:spLocks noChangeAspect="1"/>
            </p:cNvSpPr>
            <p:nvPr/>
          </p:nvSpPr>
          <p:spPr bwMode="auto">
            <a:xfrm>
              <a:off x="10952162" y="2039021"/>
              <a:ext cx="1005840" cy="1005840"/>
            </a:xfrm>
            <a:prstGeom prst="ellipse">
              <a:avLst/>
            </a:prstGeom>
            <a:solidFill>
              <a:srgbClr val="FF8C00"/>
            </a:solidFill>
            <a:ln w="9525" cap="flat" cmpd="sng" algn="ctr">
              <a:noFill/>
              <a:prstDash val="solid"/>
              <a:headEnd type="none" w="med" len="med"/>
              <a:tailEnd type="none" w="med" len="med"/>
            </a:ln>
            <a:effectLst/>
          </p:spPr>
          <p:txBody>
            <a:bodyPr vert="horz" wrap="square" lIns="0" tIns="0" rIns="0" bIns="91440" numCol="1" rtlCol="0" anchor="ctr" anchorCtr="0" compatLnSpc="1">
              <a:prstTxWarp prst="textNoShape">
                <a:avLst/>
              </a:prstTxWarp>
            </a:bodyPr>
            <a:lstStyle/>
            <a:p>
              <a:pPr algn="ctr" defTabSz="932293" fontAlgn="base">
                <a:spcBef>
                  <a:spcPct val="0"/>
                </a:spcBef>
                <a:spcAft>
                  <a:spcPct val="0"/>
                </a:spcAft>
                <a:defRPr/>
              </a:pPr>
              <a:endParaRPr lang="en-US" sz="1200" b="1" kern="0" dirty="0">
                <a:gradFill>
                  <a:gsLst>
                    <a:gs pos="0">
                      <a:srgbClr val="FFFFFF"/>
                    </a:gs>
                    <a:gs pos="100000">
                      <a:srgbClr val="FFFFFF"/>
                    </a:gs>
                  </a:gsLst>
                  <a:lin ang="5400000" scaled="0"/>
                </a:gradFill>
                <a:latin typeface="Segoe UI Light"/>
              </a:endParaRPr>
            </a:p>
          </p:txBody>
        </p:sp>
        <p:sp>
          <p:nvSpPr>
            <p:cNvPr id="44" name="Rectangle 2"/>
            <p:cNvSpPr/>
            <p:nvPr/>
          </p:nvSpPr>
          <p:spPr>
            <a:xfrm>
              <a:off x="10969458" y="1904496"/>
              <a:ext cx="987253" cy="923330"/>
            </a:xfrm>
            <a:prstGeom prst="rect">
              <a:avLst/>
            </a:prstGeom>
          </p:spPr>
          <p:txBody>
            <a:bodyPr wrap="square">
              <a:spAutoFit/>
            </a:bodyPr>
            <a:lstStyle/>
            <a:p>
              <a:pPr algn="ctr" defTabSz="932742"/>
              <a:r>
                <a:rPr lang="en-US" sz="5400" kern="0" dirty="0">
                  <a:gradFill>
                    <a:gsLst>
                      <a:gs pos="0">
                        <a:srgbClr val="FFFFFF"/>
                      </a:gs>
                      <a:gs pos="100000">
                        <a:srgbClr val="FFFFFF"/>
                      </a:gs>
                    </a:gsLst>
                    <a:lin ang="5400000" scaled="0"/>
                  </a:gradFill>
                  <a:latin typeface="Segoe UI Light"/>
                </a:rPr>
                <a:t>…</a:t>
              </a:r>
              <a:endParaRPr lang="en-AU" sz="4400" dirty="0">
                <a:solidFill>
                  <a:srgbClr val="FFFFFF"/>
                </a:solidFill>
                <a:latin typeface="Segoe UI Light"/>
              </a:endParaRPr>
            </a:p>
          </p:txBody>
        </p:sp>
      </p:grpSp>
    </p:spTree>
    <p:extLst>
      <p:ext uri="{BB962C8B-B14F-4D97-AF65-F5344CB8AC3E}">
        <p14:creationId xmlns:p14="http://schemas.microsoft.com/office/powerpoint/2010/main" val="91134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decel="10000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decel="10000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fill="hold"/>
                                        <p:tgtEl>
                                          <p:spTgt spid="28"/>
                                        </p:tgtEl>
                                        <p:attrNameLst>
                                          <p:attrName>ppt_x</p:attrName>
                                        </p:attrNameLst>
                                      </p:cBhvr>
                                      <p:tavLst>
                                        <p:tav tm="0">
                                          <p:val>
                                            <p:strVal val="#ppt_x"/>
                                          </p:val>
                                        </p:tav>
                                        <p:tav tm="100000">
                                          <p:val>
                                            <p:strVal val="#ppt_x"/>
                                          </p:val>
                                        </p:tav>
                                      </p:tavLst>
                                    </p:anim>
                                    <p:anim calcmode="lin" valueType="num">
                                      <p:cBhvr additive="base">
                                        <p:cTn id="29" dur="500" fill="hold"/>
                                        <p:tgtEl>
                                          <p:spTgt spid="28"/>
                                        </p:tgtEl>
                                        <p:attrNameLst>
                                          <p:attrName>ppt_y</p:attrName>
                                        </p:attrNameLst>
                                      </p:cBhvr>
                                      <p:tavLst>
                                        <p:tav tm="0">
                                          <p:val>
                                            <p:strVal val="0-#ppt_h/2"/>
                                          </p:val>
                                        </p:tav>
                                        <p:tav tm="100000">
                                          <p:val>
                                            <p:strVal val="#ppt_y"/>
                                          </p:val>
                                        </p:tav>
                                      </p:tavLst>
                                    </p:anim>
                                  </p:childTnLst>
                                </p:cTn>
                              </p:par>
                            </p:childTnLst>
                          </p:cTn>
                        </p:par>
                        <p:par>
                          <p:cTn id="30" fill="hold">
                            <p:stCondLst>
                              <p:cond delay="500"/>
                            </p:stCondLst>
                            <p:childTnLst>
                              <p:par>
                                <p:cTn id="31" presetID="2" presetClass="entr" presetSubtype="1" decel="10000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0-#ppt_h/2"/>
                                          </p:val>
                                        </p:tav>
                                        <p:tav tm="100000">
                                          <p:val>
                                            <p:strVal val="#ppt_y"/>
                                          </p:val>
                                        </p:tav>
                                      </p:tavLst>
                                    </p:anim>
                                  </p:childTnLst>
                                </p:cTn>
                              </p:par>
                            </p:childTnLst>
                          </p:cTn>
                        </p:par>
                        <p:par>
                          <p:cTn id="35" fill="hold">
                            <p:stCondLst>
                              <p:cond delay="1000"/>
                            </p:stCondLst>
                            <p:childTnLst>
                              <p:par>
                                <p:cTn id="36" presetID="2" presetClass="entr" presetSubtype="1" decel="100000" fill="hold"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0-#ppt_h/2"/>
                                          </p:val>
                                        </p:tav>
                                        <p:tav tm="100000">
                                          <p:val>
                                            <p:strVal val="#ppt_y"/>
                                          </p:val>
                                        </p:tav>
                                      </p:tavLst>
                                    </p:anim>
                                  </p:childTnLst>
                                </p:cTn>
                              </p:par>
                            </p:childTnLst>
                          </p:cTn>
                        </p:par>
                        <p:par>
                          <p:cTn id="40" fill="hold">
                            <p:stCondLst>
                              <p:cond delay="1500"/>
                            </p:stCondLst>
                            <p:childTnLst>
                              <p:par>
                                <p:cTn id="41" presetID="2" presetClass="entr" presetSubtype="1" decel="10000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0-#ppt_h/2"/>
                                          </p:val>
                                        </p:tav>
                                        <p:tav tm="100000">
                                          <p:val>
                                            <p:strVal val="#ppt_y"/>
                                          </p:val>
                                        </p:tav>
                                      </p:tavLst>
                                    </p:anim>
                                  </p:childTnLst>
                                </p:cTn>
                              </p:par>
                            </p:childTnLst>
                          </p:cTn>
                        </p:par>
                        <p:par>
                          <p:cTn id="45" fill="hold">
                            <p:stCondLst>
                              <p:cond delay="2000"/>
                            </p:stCondLst>
                            <p:childTnLst>
                              <p:par>
                                <p:cTn id="46" presetID="2" presetClass="entr" presetSubtype="1" decel="10000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ppt_x"/>
                                          </p:val>
                                        </p:tav>
                                        <p:tav tm="100000">
                                          <p:val>
                                            <p:strVal val="#ppt_x"/>
                                          </p:val>
                                        </p:tav>
                                      </p:tavLst>
                                    </p:anim>
                                    <p:anim calcmode="lin" valueType="num">
                                      <p:cBhvr additive="base">
                                        <p:cTn id="49" dur="500" fill="hold"/>
                                        <p:tgtEl>
                                          <p:spTgt spid="13"/>
                                        </p:tgtEl>
                                        <p:attrNameLst>
                                          <p:attrName>ppt_y</p:attrName>
                                        </p:attrNameLst>
                                      </p:cBhvr>
                                      <p:tavLst>
                                        <p:tav tm="0">
                                          <p:val>
                                            <p:strVal val="0-#ppt_h/2"/>
                                          </p:val>
                                        </p:tav>
                                        <p:tav tm="100000">
                                          <p:val>
                                            <p:strVal val="#ppt_y"/>
                                          </p:val>
                                        </p:tav>
                                      </p:tavLst>
                                    </p:anim>
                                  </p:childTnLst>
                                </p:cTn>
                              </p:par>
                            </p:childTnLst>
                          </p:cTn>
                        </p:par>
                        <p:par>
                          <p:cTn id="50" fill="hold">
                            <p:stCondLst>
                              <p:cond delay="2500"/>
                            </p:stCondLst>
                            <p:childTnLst>
                              <p:par>
                                <p:cTn id="51" presetID="2" presetClass="entr" presetSubtype="1" decel="100000" fill="hold" nodeType="afterEffect">
                                  <p:stCondLst>
                                    <p:cond delay="0"/>
                                  </p:stCondLst>
                                  <p:childTnLst>
                                    <p:set>
                                      <p:cBhvr>
                                        <p:cTn id="52" dur="1" fill="hold">
                                          <p:stCondLst>
                                            <p:cond delay="0"/>
                                          </p:stCondLst>
                                        </p:cTn>
                                        <p:tgtEl>
                                          <p:spTgt spid="39"/>
                                        </p:tgtEl>
                                        <p:attrNameLst>
                                          <p:attrName>style.visibility</p:attrName>
                                        </p:attrNameLst>
                                      </p:cBhvr>
                                      <p:to>
                                        <p:strVal val="visible"/>
                                      </p:to>
                                    </p:set>
                                    <p:anim calcmode="lin" valueType="num">
                                      <p:cBhvr additive="base">
                                        <p:cTn id="53" dur="500" fill="hold"/>
                                        <p:tgtEl>
                                          <p:spTgt spid="39"/>
                                        </p:tgtEl>
                                        <p:attrNameLst>
                                          <p:attrName>ppt_x</p:attrName>
                                        </p:attrNameLst>
                                      </p:cBhvr>
                                      <p:tavLst>
                                        <p:tav tm="0">
                                          <p:val>
                                            <p:strVal val="#ppt_x"/>
                                          </p:val>
                                        </p:tav>
                                        <p:tav tm="100000">
                                          <p:val>
                                            <p:strVal val="#ppt_x"/>
                                          </p:val>
                                        </p:tav>
                                      </p:tavLst>
                                    </p:anim>
                                    <p:anim calcmode="lin" valueType="num">
                                      <p:cBhvr additive="base">
                                        <p:cTn id="54" dur="500" fill="hold"/>
                                        <p:tgtEl>
                                          <p:spTgt spid="39"/>
                                        </p:tgtEl>
                                        <p:attrNameLst>
                                          <p:attrName>ppt_y</p:attrName>
                                        </p:attrNameLst>
                                      </p:cBhvr>
                                      <p:tavLst>
                                        <p:tav tm="0">
                                          <p:val>
                                            <p:strVal val="0-#ppt_h/2"/>
                                          </p:val>
                                        </p:tav>
                                        <p:tav tm="100000">
                                          <p:val>
                                            <p:strVal val="#ppt_y"/>
                                          </p:val>
                                        </p:tav>
                                      </p:tavLst>
                                    </p:anim>
                                  </p:childTnLst>
                                </p:cTn>
                              </p:par>
                            </p:childTnLst>
                          </p:cTn>
                        </p:par>
                        <p:par>
                          <p:cTn id="55" fill="hold">
                            <p:stCondLst>
                              <p:cond delay="3000"/>
                            </p:stCondLst>
                            <p:childTnLst>
                              <p:par>
                                <p:cTn id="56" presetID="2" presetClass="entr" presetSubtype="1" decel="100000" fill="hold" nodeType="after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fill="hold"/>
                                        <p:tgtEl>
                                          <p:spTgt spid="25"/>
                                        </p:tgtEl>
                                        <p:attrNameLst>
                                          <p:attrName>ppt_x</p:attrName>
                                        </p:attrNameLst>
                                      </p:cBhvr>
                                      <p:tavLst>
                                        <p:tav tm="0">
                                          <p:val>
                                            <p:strVal val="#ppt_x"/>
                                          </p:val>
                                        </p:tav>
                                        <p:tav tm="100000">
                                          <p:val>
                                            <p:strVal val="#ppt_x"/>
                                          </p:val>
                                        </p:tav>
                                      </p:tavLst>
                                    </p:anim>
                                    <p:anim calcmode="lin" valueType="num">
                                      <p:cBhvr additive="base">
                                        <p:cTn id="59" dur="500" fill="hold"/>
                                        <p:tgtEl>
                                          <p:spTgt spid="25"/>
                                        </p:tgtEl>
                                        <p:attrNameLst>
                                          <p:attrName>ppt_y</p:attrName>
                                        </p:attrNameLst>
                                      </p:cBhvr>
                                      <p:tavLst>
                                        <p:tav tm="0">
                                          <p:val>
                                            <p:strVal val="0-#ppt_h/2"/>
                                          </p:val>
                                        </p:tav>
                                        <p:tav tm="100000">
                                          <p:val>
                                            <p:strVal val="#ppt_y"/>
                                          </p:val>
                                        </p:tav>
                                      </p:tavLst>
                                    </p:anim>
                                  </p:childTnLst>
                                </p:cTn>
                              </p:par>
                            </p:childTnLst>
                          </p:cTn>
                        </p:par>
                        <p:par>
                          <p:cTn id="60" fill="hold">
                            <p:stCondLst>
                              <p:cond delay="3500"/>
                            </p:stCondLst>
                            <p:childTnLst>
                              <p:par>
                                <p:cTn id="61" presetID="2" presetClass="entr" presetSubtype="1" decel="100000" fill="hold" nodeType="after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0-#ppt_h/2"/>
                                          </p:val>
                                        </p:tav>
                                        <p:tav tm="100000">
                                          <p:val>
                                            <p:strVal val="#ppt_y"/>
                                          </p:val>
                                        </p:tav>
                                      </p:tavLst>
                                    </p:anim>
                                  </p:childTnLst>
                                </p:cTn>
                              </p:par>
                            </p:childTnLst>
                          </p:cTn>
                        </p:par>
                        <p:par>
                          <p:cTn id="65" fill="hold">
                            <p:stCondLst>
                              <p:cond delay="4000"/>
                            </p:stCondLst>
                            <p:childTnLst>
                              <p:par>
                                <p:cTn id="66" presetID="2" presetClass="entr" presetSubtype="1" decel="100000" fill="hold" nodeType="after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ppt_x"/>
                                          </p:val>
                                        </p:tav>
                                        <p:tav tm="100000">
                                          <p:val>
                                            <p:strVal val="#ppt_x"/>
                                          </p:val>
                                        </p:tav>
                                      </p:tavLst>
                                    </p:anim>
                                    <p:anim calcmode="lin" valueType="num">
                                      <p:cBhvr additive="base">
                                        <p:cTn id="69" dur="500" fill="hold"/>
                                        <p:tgtEl>
                                          <p:spTgt spid="22"/>
                                        </p:tgtEl>
                                        <p:attrNameLst>
                                          <p:attrName>ppt_y</p:attrName>
                                        </p:attrNameLst>
                                      </p:cBhvr>
                                      <p:tavLst>
                                        <p:tav tm="0">
                                          <p:val>
                                            <p:strVal val="0-#ppt_h/2"/>
                                          </p:val>
                                        </p:tav>
                                        <p:tav tm="100000">
                                          <p:val>
                                            <p:strVal val="#ppt_y"/>
                                          </p:val>
                                        </p:tav>
                                      </p:tavLst>
                                    </p:anim>
                                  </p:childTnLst>
                                </p:cTn>
                              </p:par>
                            </p:childTnLst>
                          </p:cTn>
                        </p:par>
                        <p:par>
                          <p:cTn id="70" fill="hold">
                            <p:stCondLst>
                              <p:cond delay="4500"/>
                            </p:stCondLst>
                            <p:childTnLst>
                              <p:par>
                                <p:cTn id="71" presetID="2" presetClass="entr" presetSubtype="1" decel="100000" fill="hold" nodeType="after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additive="base">
                                        <p:cTn id="73" dur="500" fill="hold"/>
                                        <p:tgtEl>
                                          <p:spTgt spid="31"/>
                                        </p:tgtEl>
                                        <p:attrNameLst>
                                          <p:attrName>ppt_x</p:attrName>
                                        </p:attrNameLst>
                                      </p:cBhvr>
                                      <p:tavLst>
                                        <p:tav tm="0">
                                          <p:val>
                                            <p:strVal val="#ppt_x"/>
                                          </p:val>
                                        </p:tav>
                                        <p:tav tm="100000">
                                          <p:val>
                                            <p:strVal val="#ppt_x"/>
                                          </p:val>
                                        </p:tav>
                                      </p:tavLst>
                                    </p:anim>
                                    <p:anim calcmode="lin" valueType="num">
                                      <p:cBhvr additive="base">
                                        <p:cTn id="74" dur="500" fill="hold"/>
                                        <p:tgtEl>
                                          <p:spTgt spid="31"/>
                                        </p:tgtEl>
                                        <p:attrNameLst>
                                          <p:attrName>ppt_y</p:attrName>
                                        </p:attrNameLst>
                                      </p:cBhvr>
                                      <p:tavLst>
                                        <p:tav tm="0">
                                          <p:val>
                                            <p:strVal val="0-#ppt_h/2"/>
                                          </p:val>
                                        </p:tav>
                                        <p:tav tm="100000">
                                          <p:val>
                                            <p:strVal val="#ppt_y"/>
                                          </p:val>
                                        </p:tav>
                                      </p:tavLst>
                                    </p:anim>
                                  </p:childTnLst>
                                </p:cTn>
                              </p:par>
                            </p:childTnLst>
                          </p:cTn>
                        </p:par>
                        <p:par>
                          <p:cTn id="75" fill="hold">
                            <p:stCondLst>
                              <p:cond delay="5000"/>
                            </p:stCondLst>
                            <p:childTnLst>
                              <p:par>
                                <p:cTn id="76" presetID="2" presetClass="entr" presetSubtype="1" fill="hold" nodeType="afterEffect">
                                  <p:stCondLst>
                                    <p:cond delay="0"/>
                                  </p:stCondLst>
                                  <p:childTnLst>
                                    <p:set>
                                      <p:cBhvr>
                                        <p:cTn id="77" dur="1" fill="hold">
                                          <p:stCondLst>
                                            <p:cond delay="0"/>
                                          </p:stCondLst>
                                        </p:cTn>
                                        <p:tgtEl>
                                          <p:spTgt spid="42"/>
                                        </p:tgtEl>
                                        <p:attrNameLst>
                                          <p:attrName>style.visibility</p:attrName>
                                        </p:attrNameLst>
                                      </p:cBhvr>
                                      <p:to>
                                        <p:strVal val="visible"/>
                                      </p:to>
                                    </p:set>
                                    <p:anim calcmode="lin" valueType="num">
                                      <p:cBhvr additive="base">
                                        <p:cTn id="78" dur="500" fill="hold"/>
                                        <p:tgtEl>
                                          <p:spTgt spid="42"/>
                                        </p:tgtEl>
                                        <p:attrNameLst>
                                          <p:attrName>ppt_x</p:attrName>
                                        </p:attrNameLst>
                                      </p:cBhvr>
                                      <p:tavLst>
                                        <p:tav tm="0">
                                          <p:val>
                                            <p:strVal val="#ppt_x"/>
                                          </p:val>
                                        </p:tav>
                                        <p:tav tm="100000">
                                          <p:val>
                                            <p:strVal val="#ppt_x"/>
                                          </p:val>
                                        </p:tav>
                                      </p:tavLst>
                                    </p:anim>
                                    <p:anim calcmode="lin" valueType="num">
                                      <p:cBhvr additive="base">
                                        <p:cTn id="79" dur="500" fill="hold"/>
                                        <p:tgtEl>
                                          <p:spTgt spid="4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Beneficios que aportan los Grupos</a:t>
            </a:r>
          </a:p>
        </p:txBody>
      </p:sp>
      <p:grpSp>
        <p:nvGrpSpPr>
          <p:cNvPr id="4" name="Group 38"/>
          <p:cNvGrpSpPr/>
          <p:nvPr/>
        </p:nvGrpSpPr>
        <p:grpSpPr>
          <a:xfrm>
            <a:off x="6247795" y="1319808"/>
            <a:ext cx="5423370" cy="896425"/>
            <a:chOff x="6217607" y="2201862"/>
            <a:chExt cx="5532120" cy="914400"/>
          </a:xfrm>
        </p:grpSpPr>
        <p:sp>
          <p:nvSpPr>
            <p:cNvPr id="5" name="Rectangle 3"/>
            <p:cNvSpPr/>
            <p:nvPr/>
          </p:nvSpPr>
          <p:spPr>
            <a:xfrm>
              <a:off x="6217607" y="2201862"/>
              <a:ext cx="5532120" cy="914400"/>
            </a:xfrm>
            <a:prstGeom prst="rect">
              <a:avLst/>
            </a:prstGeom>
            <a:solidFill>
              <a:srgbClr val="3C3C3C"/>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FFFFFF"/>
                  </a:solidFill>
                  <a:effectLst/>
                  <a:uLnTx/>
                  <a:uFillTx/>
                </a:rPr>
                <a:t>AUTO-SERVICIO</a:t>
              </a:r>
            </a:p>
          </p:txBody>
        </p:sp>
        <p:sp>
          <p:nvSpPr>
            <p:cNvPr id="6" name="Freeform 5"/>
            <p:cNvSpPr>
              <a:spLocks noEditPoints="1"/>
            </p:cNvSpPr>
            <p:nvPr/>
          </p:nvSpPr>
          <p:spPr bwMode="auto">
            <a:xfrm>
              <a:off x="6427099" y="2444950"/>
              <a:ext cx="419786" cy="428224"/>
            </a:xfrm>
            <a:custGeom>
              <a:avLst/>
              <a:gdLst>
                <a:gd name="T0" fmla="*/ 206 w 398"/>
                <a:gd name="T1" fmla="*/ 288 h 406"/>
                <a:gd name="T2" fmla="*/ 240 w 398"/>
                <a:gd name="T3" fmla="*/ 276 h 406"/>
                <a:gd name="T4" fmla="*/ 268 w 398"/>
                <a:gd name="T5" fmla="*/ 256 h 406"/>
                <a:gd name="T6" fmla="*/ 302 w 398"/>
                <a:gd name="T7" fmla="*/ 200 h 406"/>
                <a:gd name="T8" fmla="*/ 310 w 398"/>
                <a:gd name="T9" fmla="*/ 144 h 406"/>
                <a:gd name="T10" fmla="*/ 308 w 398"/>
                <a:gd name="T11" fmla="*/ 116 h 406"/>
                <a:gd name="T12" fmla="*/ 276 w 398"/>
                <a:gd name="T13" fmla="*/ 42 h 406"/>
                <a:gd name="T14" fmla="*/ 250 w 398"/>
                <a:gd name="T15" fmla="*/ 18 h 406"/>
                <a:gd name="T16" fmla="*/ 218 w 398"/>
                <a:gd name="T17" fmla="*/ 4 h 406"/>
                <a:gd name="T18" fmla="*/ 194 w 398"/>
                <a:gd name="T19" fmla="*/ 0 h 406"/>
                <a:gd name="T20" fmla="*/ 160 w 398"/>
                <a:gd name="T21" fmla="*/ 8 h 406"/>
                <a:gd name="T22" fmla="*/ 130 w 398"/>
                <a:gd name="T23" fmla="*/ 26 h 406"/>
                <a:gd name="T24" fmla="*/ 98 w 398"/>
                <a:gd name="T25" fmla="*/ 64 h 406"/>
                <a:gd name="T26" fmla="*/ 78 w 398"/>
                <a:gd name="T27" fmla="*/ 130 h 406"/>
                <a:gd name="T28" fmla="*/ 78 w 398"/>
                <a:gd name="T29" fmla="*/ 160 h 406"/>
                <a:gd name="T30" fmla="*/ 98 w 398"/>
                <a:gd name="T31" fmla="*/ 224 h 406"/>
                <a:gd name="T32" fmla="*/ 130 w 398"/>
                <a:gd name="T33" fmla="*/ 264 h 406"/>
                <a:gd name="T34" fmla="*/ 160 w 398"/>
                <a:gd name="T35" fmla="*/ 282 h 406"/>
                <a:gd name="T36" fmla="*/ 194 w 398"/>
                <a:gd name="T37" fmla="*/ 288 h 406"/>
                <a:gd name="T38" fmla="*/ 194 w 398"/>
                <a:gd name="T39" fmla="*/ 26 h 406"/>
                <a:gd name="T40" fmla="*/ 230 w 398"/>
                <a:gd name="T41" fmla="*/ 36 h 406"/>
                <a:gd name="T42" fmla="*/ 270 w 398"/>
                <a:gd name="T43" fmla="*/ 78 h 406"/>
                <a:gd name="T44" fmla="*/ 284 w 398"/>
                <a:gd name="T45" fmla="*/ 144 h 406"/>
                <a:gd name="T46" fmla="*/ 278 w 398"/>
                <a:gd name="T47" fmla="*/ 190 h 406"/>
                <a:gd name="T48" fmla="*/ 244 w 398"/>
                <a:gd name="T49" fmla="*/ 242 h 406"/>
                <a:gd name="T50" fmla="*/ 204 w 398"/>
                <a:gd name="T51" fmla="*/ 262 h 406"/>
                <a:gd name="T52" fmla="*/ 186 w 398"/>
                <a:gd name="T53" fmla="*/ 262 h 406"/>
                <a:gd name="T54" fmla="*/ 144 w 398"/>
                <a:gd name="T55" fmla="*/ 242 h 406"/>
                <a:gd name="T56" fmla="*/ 112 w 398"/>
                <a:gd name="T57" fmla="*/ 190 h 406"/>
                <a:gd name="T58" fmla="*/ 104 w 398"/>
                <a:gd name="T59" fmla="*/ 144 h 406"/>
                <a:gd name="T60" fmla="*/ 120 w 398"/>
                <a:gd name="T61" fmla="*/ 78 h 406"/>
                <a:gd name="T62" fmla="*/ 160 w 398"/>
                <a:gd name="T63" fmla="*/ 36 h 406"/>
                <a:gd name="T64" fmla="*/ 194 w 398"/>
                <a:gd name="T65" fmla="*/ 26 h 406"/>
                <a:gd name="T66" fmla="*/ 276 w 398"/>
                <a:gd name="T67" fmla="*/ 282 h 406"/>
                <a:gd name="T68" fmla="*/ 268 w 398"/>
                <a:gd name="T69" fmla="*/ 282 h 406"/>
                <a:gd name="T70" fmla="*/ 260 w 398"/>
                <a:gd name="T71" fmla="*/ 290 h 406"/>
                <a:gd name="T72" fmla="*/ 264 w 398"/>
                <a:gd name="T73" fmla="*/ 304 h 406"/>
                <a:gd name="T74" fmla="*/ 356 w 398"/>
                <a:gd name="T75" fmla="*/ 338 h 406"/>
                <a:gd name="T76" fmla="*/ 370 w 398"/>
                <a:gd name="T77" fmla="*/ 354 h 406"/>
                <a:gd name="T78" fmla="*/ 372 w 398"/>
                <a:gd name="T79" fmla="*/ 370 h 406"/>
                <a:gd name="T80" fmla="*/ 364 w 398"/>
                <a:gd name="T81" fmla="*/ 380 h 406"/>
                <a:gd name="T82" fmla="*/ 38 w 398"/>
                <a:gd name="T83" fmla="*/ 380 h 406"/>
                <a:gd name="T84" fmla="*/ 26 w 398"/>
                <a:gd name="T85" fmla="*/ 376 h 406"/>
                <a:gd name="T86" fmla="*/ 26 w 398"/>
                <a:gd name="T87" fmla="*/ 362 h 406"/>
                <a:gd name="T88" fmla="*/ 34 w 398"/>
                <a:gd name="T89" fmla="*/ 342 h 406"/>
                <a:gd name="T90" fmla="*/ 120 w 398"/>
                <a:gd name="T91" fmla="*/ 306 h 406"/>
                <a:gd name="T92" fmla="*/ 130 w 398"/>
                <a:gd name="T93" fmla="*/ 296 h 406"/>
                <a:gd name="T94" fmla="*/ 126 w 398"/>
                <a:gd name="T95" fmla="*/ 286 h 406"/>
                <a:gd name="T96" fmla="*/ 112 w 398"/>
                <a:gd name="T97" fmla="*/ 282 h 406"/>
                <a:gd name="T98" fmla="*/ 26 w 398"/>
                <a:gd name="T99" fmla="*/ 318 h 406"/>
                <a:gd name="T100" fmla="*/ 2 w 398"/>
                <a:gd name="T101" fmla="*/ 346 h 406"/>
                <a:gd name="T102" fmla="*/ 0 w 398"/>
                <a:gd name="T103" fmla="*/ 370 h 406"/>
                <a:gd name="T104" fmla="*/ 2 w 398"/>
                <a:gd name="T105" fmla="*/ 386 h 406"/>
                <a:gd name="T106" fmla="*/ 16 w 398"/>
                <a:gd name="T107" fmla="*/ 400 h 406"/>
                <a:gd name="T108" fmla="*/ 38 w 398"/>
                <a:gd name="T109" fmla="*/ 406 h 406"/>
                <a:gd name="T110" fmla="*/ 368 w 398"/>
                <a:gd name="T111" fmla="*/ 406 h 406"/>
                <a:gd name="T112" fmla="*/ 386 w 398"/>
                <a:gd name="T113" fmla="*/ 396 h 406"/>
                <a:gd name="T114" fmla="*/ 398 w 398"/>
                <a:gd name="T115" fmla="*/ 378 h 406"/>
                <a:gd name="T116" fmla="*/ 398 w 398"/>
                <a:gd name="T117" fmla="*/ 362 h 406"/>
                <a:gd name="T118" fmla="*/ 388 w 398"/>
                <a:gd name="T119" fmla="*/ 334 h 406"/>
                <a:gd name="T120" fmla="*/ 366 w 398"/>
                <a:gd name="T121" fmla="*/ 314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8" h="406">
                  <a:moveTo>
                    <a:pt x="194" y="288"/>
                  </a:moveTo>
                  <a:lnTo>
                    <a:pt x="194" y="288"/>
                  </a:lnTo>
                  <a:lnTo>
                    <a:pt x="206" y="288"/>
                  </a:lnTo>
                  <a:lnTo>
                    <a:pt x="218" y="286"/>
                  </a:lnTo>
                  <a:lnTo>
                    <a:pt x="228" y="282"/>
                  </a:lnTo>
                  <a:lnTo>
                    <a:pt x="240" y="276"/>
                  </a:lnTo>
                  <a:lnTo>
                    <a:pt x="250" y="270"/>
                  </a:lnTo>
                  <a:lnTo>
                    <a:pt x="260" y="264"/>
                  </a:lnTo>
                  <a:lnTo>
                    <a:pt x="268" y="256"/>
                  </a:lnTo>
                  <a:lnTo>
                    <a:pt x="276" y="246"/>
                  </a:lnTo>
                  <a:lnTo>
                    <a:pt x="290" y="224"/>
                  </a:lnTo>
                  <a:lnTo>
                    <a:pt x="302" y="200"/>
                  </a:lnTo>
                  <a:lnTo>
                    <a:pt x="308" y="174"/>
                  </a:lnTo>
                  <a:lnTo>
                    <a:pt x="310" y="160"/>
                  </a:lnTo>
                  <a:lnTo>
                    <a:pt x="310" y="144"/>
                  </a:lnTo>
                  <a:lnTo>
                    <a:pt x="310" y="144"/>
                  </a:lnTo>
                  <a:lnTo>
                    <a:pt x="310" y="130"/>
                  </a:lnTo>
                  <a:lnTo>
                    <a:pt x="308" y="116"/>
                  </a:lnTo>
                  <a:lnTo>
                    <a:pt x="302" y="88"/>
                  </a:lnTo>
                  <a:lnTo>
                    <a:pt x="290" y="64"/>
                  </a:lnTo>
                  <a:lnTo>
                    <a:pt x="276" y="42"/>
                  </a:lnTo>
                  <a:lnTo>
                    <a:pt x="268" y="34"/>
                  </a:lnTo>
                  <a:lnTo>
                    <a:pt x="260" y="26"/>
                  </a:lnTo>
                  <a:lnTo>
                    <a:pt x="250" y="18"/>
                  </a:lnTo>
                  <a:lnTo>
                    <a:pt x="240" y="12"/>
                  </a:lnTo>
                  <a:lnTo>
                    <a:pt x="228" y="8"/>
                  </a:lnTo>
                  <a:lnTo>
                    <a:pt x="218" y="4"/>
                  </a:lnTo>
                  <a:lnTo>
                    <a:pt x="206" y="2"/>
                  </a:lnTo>
                  <a:lnTo>
                    <a:pt x="194" y="0"/>
                  </a:lnTo>
                  <a:lnTo>
                    <a:pt x="194" y="0"/>
                  </a:lnTo>
                  <a:lnTo>
                    <a:pt x="182" y="2"/>
                  </a:lnTo>
                  <a:lnTo>
                    <a:pt x="170" y="4"/>
                  </a:lnTo>
                  <a:lnTo>
                    <a:pt x="160" y="8"/>
                  </a:lnTo>
                  <a:lnTo>
                    <a:pt x="148" y="12"/>
                  </a:lnTo>
                  <a:lnTo>
                    <a:pt x="138" y="18"/>
                  </a:lnTo>
                  <a:lnTo>
                    <a:pt x="130" y="26"/>
                  </a:lnTo>
                  <a:lnTo>
                    <a:pt x="120" y="34"/>
                  </a:lnTo>
                  <a:lnTo>
                    <a:pt x="112" y="42"/>
                  </a:lnTo>
                  <a:lnTo>
                    <a:pt x="98" y="64"/>
                  </a:lnTo>
                  <a:lnTo>
                    <a:pt x="88" y="88"/>
                  </a:lnTo>
                  <a:lnTo>
                    <a:pt x="80" y="116"/>
                  </a:lnTo>
                  <a:lnTo>
                    <a:pt x="78" y="130"/>
                  </a:lnTo>
                  <a:lnTo>
                    <a:pt x="78" y="144"/>
                  </a:lnTo>
                  <a:lnTo>
                    <a:pt x="78" y="144"/>
                  </a:lnTo>
                  <a:lnTo>
                    <a:pt x="78" y="160"/>
                  </a:lnTo>
                  <a:lnTo>
                    <a:pt x="80" y="174"/>
                  </a:lnTo>
                  <a:lnTo>
                    <a:pt x="88" y="200"/>
                  </a:lnTo>
                  <a:lnTo>
                    <a:pt x="98" y="224"/>
                  </a:lnTo>
                  <a:lnTo>
                    <a:pt x="112" y="246"/>
                  </a:lnTo>
                  <a:lnTo>
                    <a:pt x="120" y="256"/>
                  </a:lnTo>
                  <a:lnTo>
                    <a:pt x="130" y="264"/>
                  </a:lnTo>
                  <a:lnTo>
                    <a:pt x="138" y="270"/>
                  </a:lnTo>
                  <a:lnTo>
                    <a:pt x="148" y="276"/>
                  </a:lnTo>
                  <a:lnTo>
                    <a:pt x="160" y="282"/>
                  </a:lnTo>
                  <a:lnTo>
                    <a:pt x="170" y="286"/>
                  </a:lnTo>
                  <a:lnTo>
                    <a:pt x="182" y="288"/>
                  </a:lnTo>
                  <a:lnTo>
                    <a:pt x="194" y="288"/>
                  </a:lnTo>
                  <a:lnTo>
                    <a:pt x="194" y="288"/>
                  </a:lnTo>
                  <a:close/>
                  <a:moveTo>
                    <a:pt x="194" y="26"/>
                  </a:moveTo>
                  <a:lnTo>
                    <a:pt x="194" y="26"/>
                  </a:lnTo>
                  <a:lnTo>
                    <a:pt x="204" y="28"/>
                  </a:lnTo>
                  <a:lnTo>
                    <a:pt x="212" y="30"/>
                  </a:lnTo>
                  <a:lnTo>
                    <a:pt x="230" y="36"/>
                  </a:lnTo>
                  <a:lnTo>
                    <a:pt x="244" y="48"/>
                  </a:lnTo>
                  <a:lnTo>
                    <a:pt x="258" y="62"/>
                  </a:lnTo>
                  <a:lnTo>
                    <a:pt x="270" y="78"/>
                  </a:lnTo>
                  <a:lnTo>
                    <a:pt x="278" y="98"/>
                  </a:lnTo>
                  <a:lnTo>
                    <a:pt x="282" y="120"/>
                  </a:lnTo>
                  <a:lnTo>
                    <a:pt x="284" y="144"/>
                  </a:lnTo>
                  <a:lnTo>
                    <a:pt x="284" y="144"/>
                  </a:lnTo>
                  <a:lnTo>
                    <a:pt x="282" y="168"/>
                  </a:lnTo>
                  <a:lnTo>
                    <a:pt x="278" y="190"/>
                  </a:lnTo>
                  <a:lnTo>
                    <a:pt x="270" y="210"/>
                  </a:lnTo>
                  <a:lnTo>
                    <a:pt x="258" y="228"/>
                  </a:lnTo>
                  <a:lnTo>
                    <a:pt x="244" y="242"/>
                  </a:lnTo>
                  <a:lnTo>
                    <a:pt x="230" y="252"/>
                  </a:lnTo>
                  <a:lnTo>
                    <a:pt x="212" y="260"/>
                  </a:lnTo>
                  <a:lnTo>
                    <a:pt x="204" y="262"/>
                  </a:lnTo>
                  <a:lnTo>
                    <a:pt x="194" y="262"/>
                  </a:lnTo>
                  <a:lnTo>
                    <a:pt x="194" y="262"/>
                  </a:lnTo>
                  <a:lnTo>
                    <a:pt x="186" y="262"/>
                  </a:lnTo>
                  <a:lnTo>
                    <a:pt x="176" y="260"/>
                  </a:lnTo>
                  <a:lnTo>
                    <a:pt x="160" y="252"/>
                  </a:lnTo>
                  <a:lnTo>
                    <a:pt x="144" y="242"/>
                  </a:lnTo>
                  <a:lnTo>
                    <a:pt x="130" y="228"/>
                  </a:lnTo>
                  <a:lnTo>
                    <a:pt x="120" y="210"/>
                  </a:lnTo>
                  <a:lnTo>
                    <a:pt x="112" y="190"/>
                  </a:lnTo>
                  <a:lnTo>
                    <a:pt x="106" y="168"/>
                  </a:lnTo>
                  <a:lnTo>
                    <a:pt x="104" y="144"/>
                  </a:lnTo>
                  <a:lnTo>
                    <a:pt x="104" y="144"/>
                  </a:lnTo>
                  <a:lnTo>
                    <a:pt x="106" y="120"/>
                  </a:lnTo>
                  <a:lnTo>
                    <a:pt x="112" y="98"/>
                  </a:lnTo>
                  <a:lnTo>
                    <a:pt x="120" y="78"/>
                  </a:lnTo>
                  <a:lnTo>
                    <a:pt x="130" y="62"/>
                  </a:lnTo>
                  <a:lnTo>
                    <a:pt x="144" y="48"/>
                  </a:lnTo>
                  <a:lnTo>
                    <a:pt x="160" y="36"/>
                  </a:lnTo>
                  <a:lnTo>
                    <a:pt x="176" y="30"/>
                  </a:lnTo>
                  <a:lnTo>
                    <a:pt x="186" y="28"/>
                  </a:lnTo>
                  <a:lnTo>
                    <a:pt x="194" y="26"/>
                  </a:lnTo>
                  <a:lnTo>
                    <a:pt x="194" y="26"/>
                  </a:lnTo>
                  <a:close/>
                  <a:moveTo>
                    <a:pt x="366" y="314"/>
                  </a:moveTo>
                  <a:lnTo>
                    <a:pt x="276" y="282"/>
                  </a:lnTo>
                  <a:lnTo>
                    <a:pt x="276" y="282"/>
                  </a:lnTo>
                  <a:lnTo>
                    <a:pt x="272" y="282"/>
                  </a:lnTo>
                  <a:lnTo>
                    <a:pt x="268" y="282"/>
                  </a:lnTo>
                  <a:lnTo>
                    <a:pt x="262" y="286"/>
                  </a:lnTo>
                  <a:lnTo>
                    <a:pt x="260" y="290"/>
                  </a:lnTo>
                  <a:lnTo>
                    <a:pt x="260" y="290"/>
                  </a:lnTo>
                  <a:lnTo>
                    <a:pt x="260" y="296"/>
                  </a:lnTo>
                  <a:lnTo>
                    <a:pt x="260" y="300"/>
                  </a:lnTo>
                  <a:lnTo>
                    <a:pt x="264" y="304"/>
                  </a:lnTo>
                  <a:lnTo>
                    <a:pt x="268" y="306"/>
                  </a:lnTo>
                  <a:lnTo>
                    <a:pt x="356" y="338"/>
                  </a:lnTo>
                  <a:lnTo>
                    <a:pt x="356" y="338"/>
                  </a:lnTo>
                  <a:lnTo>
                    <a:pt x="362" y="342"/>
                  </a:lnTo>
                  <a:lnTo>
                    <a:pt x="368" y="348"/>
                  </a:lnTo>
                  <a:lnTo>
                    <a:pt x="370" y="354"/>
                  </a:lnTo>
                  <a:lnTo>
                    <a:pt x="372" y="362"/>
                  </a:lnTo>
                  <a:lnTo>
                    <a:pt x="372" y="370"/>
                  </a:lnTo>
                  <a:lnTo>
                    <a:pt x="372" y="370"/>
                  </a:lnTo>
                  <a:lnTo>
                    <a:pt x="372" y="376"/>
                  </a:lnTo>
                  <a:lnTo>
                    <a:pt x="368" y="378"/>
                  </a:lnTo>
                  <a:lnTo>
                    <a:pt x="364" y="380"/>
                  </a:lnTo>
                  <a:lnTo>
                    <a:pt x="360" y="380"/>
                  </a:lnTo>
                  <a:lnTo>
                    <a:pt x="38" y="380"/>
                  </a:lnTo>
                  <a:lnTo>
                    <a:pt x="38" y="380"/>
                  </a:lnTo>
                  <a:lnTo>
                    <a:pt x="34" y="380"/>
                  </a:lnTo>
                  <a:lnTo>
                    <a:pt x="28" y="378"/>
                  </a:lnTo>
                  <a:lnTo>
                    <a:pt x="26" y="376"/>
                  </a:lnTo>
                  <a:lnTo>
                    <a:pt x="26" y="370"/>
                  </a:lnTo>
                  <a:lnTo>
                    <a:pt x="26" y="362"/>
                  </a:lnTo>
                  <a:lnTo>
                    <a:pt x="26" y="362"/>
                  </a:lnTo>
                  <a:lnTo>
                    <a:pt x="26" y="354"/>
                  </a:lnTo>
                  <a:lnTo>
                    <a:pt x="30" y="348"/>
                  </a:lnTo>
                  <a:lnTo>
                    <a:pt x="34" y="342"/>
                  </a:lnTo>
                  <a:lnTo>
                    <a:pt x="40" y="338"/>
                  </a:lnTo>
                  <a:lnTo>
                    <a:pt x="120" y="306"/>
                  </a:lnTo>
                  <a:lnTo>
                    <a:pt x="120" y="306"/>
                  </a:lnTo>
                  <a:lnTo>
                    <a:pt x="124" y="304"/>
                  </a:lnTo>
                  <a:lnTo>
                    <a:pt x="128" y="300"/>
                  </a:lnTo>
                  <a:lnTo>
                    <a:pt x="130" y="296"/>
                  </a:lnTo>
                  <a:lnTo>
                    <a:pt x="128" y="290"/>
                  </a:lnTo>
                  <a:lnTo>
                    <a:pt x="128" y="290"/>
                  </a:lnTo>
                  <a:lnTo>
                    <a:pt x="126" y="286"/>
                  </a:lnTo>
                  <a:lnTo>
                    <a:pt x="122" y="282"/>
                  </a:lnTo>
                  <a:lnTo>
                    <a:pt x="116" y="282"/>
                  </a:lnTo>
                  <a:lnTo>
                    <a:pt x="112" y="282"/>
                  </a:lnTo>
                  <a:lnTo>
                    <a:pt x="32" y="314"/>
                  </a:lnTo>
                  <a:lnTo>
                    <a:pt x="32" y="314"/>
                  </a:lnTo>
                  <a:lnTo>
                    <a:pt x="26" y="318"/>
                  </a:lnTo>
                  <a:lnTo>
                    <a:pt x="20" y="322"/>
                  </a:lnTo>
                  <a:lnTo>
                    <a:pt x="8" y="334"/>
                  </a:lnTo>
                  <a:lnTo>
                    <a:pt x="2" y="346"/>
                  </a:lnTo>
                  <a:lnTo>
                    <a:pt x="0" y="354"/>
                  </a:lnTo>
                  <a:lnTo>
                    <a:pt x="0" y="362"/>
                  </a:lnTo>
                  <a:lnTo>
                    <a:pt x="0" y="370"/>
                  </a:lnTo>
                  <a:lnTo>
                    <a:pt x="0" y="370"/>
                  </a:lnTo>
                  <a:lnTo>
                    <a:pt x="0" y="378"/>
                  </a:lnTo>
                  <a:lnTo>
                    <a:pt x="2" y="386"/>
                  </a:lnTo>
                  <a:lnTo>
                    <a:pt x="6" y="392"/>
                  </a:lnTo>
                  <a:lnTo>
                    <a:pt x="10" y="396"/>
                  </a:lnTo>
                  <a:lnTo>
                    <a:pt x="16" y="400"/>
                  </a:lnTo>
                  <a:lnTo>
                    <a:pt x="22" y="404"/>
                  </a:lnTo>
                  <a:lnTo>
                    <a:pt x="30" y="406"/>
                  </a:lnTo>
                  <a:lnTo>
                    <a:pt x="38" y="406"/>
                  </a:lnTo>
                  <a:lnTo>
                    <a:pt x="360" y="406"/>
                  </a:lnTo>
                  <a:lnTo>
                    <a:pt x="360" y="406"/>
                  </a:lnTo>
                  <a:lnTo>
                    <a:pt x="368" y="406"/>
                  </a:lnTo>
                  <a:lnTo>
                    <a:pt x="374" y="404"/>
                  </a:lnTo>
                  <a:lnTo>
                    <a:pt x="382" y="400"/>
                  </a:lnTo>
                  <a:lnTo>
                    <a:pt x="386" y="396"/>
                  </a:lnTo>
                  <a:lnTo>
                    <a:pt x="392" y="392"/>
                  </a:lnTo>
                  <a:lnTo>
                    <a:pt x="396" y="386"/>
                  </a:lnTo>
                  <a:lnTo>
                    <a:pt x="398" y="378"/>
                  </a:lnTo>
                  <a:lnTo>
                    <a:pt x="398" y="370"/>
                  </a:lnTo>
                  <a:lnTo>
                    <a:pt x="398" y="362"/>
                  </a:lnTo>
                  <a:lnTo>
                    <a:pt x="398" y="362"/>
                  </a:lnTo>
                  <a:lnTo>
                    <a:pt x="398" y="354"/>
                  </a:lnTo>
                  <a:lnTo>
                    <a:pt x="396" y="346"/>
                  </a:lnTo>
                  <a:lnTo>
                    <a:pt x="388" y="334"/>
                  </a:lnTo>
                  <a:lnTo>
                    <a:pt x="378" y="322"/>
                  </a:lnTo>
                  <a:lnTo>
                    <a:pt x="372" y="318"/>
                  </a:lnTo>
                  <a:lnTo>
                    <a:pt x="366" y="314"/>
                  </a:lnTo>
                  <a:lnTo>
                    <a:pt x="366" y="314"/>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7" name="Group 36"/>
          <p:cNvGrpSpPr/>
          <p:nvPr/>
        </p:nvGrpSpPr>
        <p:grpSpPr>
          <a:xfrm>
            <a:off x="613071" y="2390093"/>
            <a:ext cx="5423370" cy="896425"/>
            <a:chOff x="469895" y="3293609"/>
            <a:chExt cx="5532120" cy="914400"/>
          </a:xfrm>
        </p:grpSpPr>
        <p:sp>
          <p:nvSpPr>
            <p:cNvPr id="8" name="Rectangle 2"/>
            <p:cNvSpPr/>
            <p:nvPr/>
          </p:nvSpPr>
          <p:spPr>
            <a:xfrm>
              <a:off x="469895" y="3293609"/>
              <a:ext cx="5532120" cy="914400"/>
            </a:xfrm>
            <a:prstGeom prst="rect">
              <a:avLst/>
            </a:prstGeom>
            <a:solidFill>
              <a:srgbClr val="3C3C3C"/>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FFFFFF"/>
                  </a:solidFill>
                  <a:effectLst/>
                  <a:uLnTx/>
                  <a:uFillTx/>
                </a:rPr>
                <a:t>PÚBLICOS POR DEFECTO</a:t>
              </a:r>
            </a:p>
          </p:txBody>
        </p:sp>
        <p:sp>
          <p:nvSpPr>
            <p:cNvPr id="9" name="Freeform 9"/>
            <p:cNvSpPr>
              <a:spLocks noEditPoints="1"/>
            </p:cNvSpPr>
            <p:nvPr/>
          </p:nvSpPr>
          <p:spPr bwMode="auto">
            <a:xfrm>
              <a:off x="692150" y="3535419"/>
              <a:ext cx="410587" cy="430780"/>
            </a:xfrm>
            <a:custGeom>
              <a:avLst/>
              <a:gdLst>
                <a:gd name="T0" fmla="*/ 326 w 366"/>
                <a:gd name="T1" fmla="*/ 172 h 384"/>
                <a:gd name="T2" fmla="*/ 322 w 366"/>
                <a:gd name="T3" fmla="*/ 250 h 384"/>
                <a:gd name="T4" fmla="*/ 334 w 366"/>
                <a:gd name="T5" fmla="*/ 264 h 384"/>
                <a:gd name="T6" fmla="*/ 346 w 366"/>
                <a:gd name="T7" fmla="*/ 256 h 384"/>
                <a:gd name="T8" fmla="*/ 346 w 366"/>
                <a:gd name="T9" fmla="*/ 176 h 384"/>
                <a:gd name="T10" fmla="*/ 334 w 366"/>
                <a:gd name="T11" fmla="*/ 168 h 384"/>
                <a:gd name="T12" fmla="*/ 326 w 366"/>
                <a:gd name="T13" fmla="*/ 292 h 384"/>
                <a:gd name="T14" fmla="*/ 322 w 366"/>
                <a:gd name="T15" fmla="*/ 370 h 384"/>
                <a:gd name="T16" fmla="*/ 334 w 366"/>
                <a:gd name="T17" fmla="*/ 384 h 384"/>
                <a:gd name="T18" fmla="*/ 346 w 366"/>
                <a:gd name="T19" fmla="*/ 376 h 384"/>
                <a:gd name="T20" fmla="*/ 346 w 366"/>
                <a:gd name="T21" fmla="*/ 296 h 384"/>
                <a:gd name="T22" fmla="*/ 334 w 366"/>
                <a:gd name="T23" fmla="*/ 288 h 384"/>
                <a:gd name="T24" fmla="*/ 30 w 366"/>
                <a:gd name="T25" fmla="*/ 0 h 384"/>
                <a:gd name="T26" fmla="*/ 6 w 366"/>
                <a:gd name="T27" fmla="*/ 16 h 384"/>
                <a:gd name="T28" fmla="*/ 0 w 366"/>
                <a:gd name="T29" fmla="*/ 346 h 384"/>
                <a:gd name="T30" fmla="*/ 6 w 366"/>
                <a:gd name="T31" fmla="*/ 366 h 384"/>
                <a:gd name="T32" fmla="*/ 30 w 366"/>
                <a:gd name="T33" fmla="*/ 382 h 384"/>
                <a:gd name="T34" fmla="*/ 266 w 366"/>
                <a:gd name="T35" fmla="*/ 382 h 384"/>
                <a:gd name="T36" fmla="*/ 290 w 366"/>
                <a:gd name="T37" fmla="*/ 366 h 384"/>
                <a:gd name="T38" fmla="*/ 296 w 366"/>
                <a:gd name="T39" fmla="*/ 176 h 384"/>
                <a:gd name="T40" fmla="*/ 302 w 366"/>
                <a:gd name="T41" fmla="*/ 156 h 384"/>
                <a:gd name="T42" fmla="*/ 324 w 366"/>
                <a:gd name="T43" fmla="*/ 140 h 384"/>
                <a:gd name="T44" fmla="*/ 344 w 366"/>
                <a:gd name="T45" fmla="*/ 136 h 384"/>
                <a:gd name="T46" fmla="*/ 362 w 366"/>
                <a:gd name="T47" fmla="*/ 116 h 384"/>
                <a:gd name="T48" fmla="*/ 366 w 366"/>
                <a:gd name="T49" fmla="*/ 38 h 384"/>
                <a:gd name="T50" fmla="*/ 354 w 366"/>
                <a:gd name="T51" fmla="*/ 12 h 384"/>
                <a:gd name="T52" fmla="*/ 328 w 366"/>
                <a:gd name="T53" fmla="*/ 0 h 384"/>
                <a:gd name="T54" fmla="*/ 338 w 366"/>
                <a:gd name="T55" fmla="*/ 106 h 384"/>
                <a:gd name="T56" fmla="*/ 332 w 366"/>
                <a:gd name="T57" fmla="*/ 114 h 384"/>
                <a:gd name="T58" fmla="*/ 288 w 366"/>
                <a:gd name="T59" fmla="*/ 132 h 384"/>
                <a:gd name="T60" fmla="*/ 270 w 366"/>
                <a:gd name="T61" fmla="*/ 176 h 384"/>
                <a:gd name="T62" fmla="*/ 266 w 366"/>
                <a:gd name="T63" fmla="*/ 354 h 384"/>
                <a:gd name="T64" fmla="*/ 38 w 366"/>
                <a:gd name="T65" fmla="*/ 358 h 384"/>
                <a:gd name="T66" fmla="*/ 26 w 366"/>
                <a:gd name="T67" fmla="*/ 346 h 384"/>
                <a:gd name="T68" fmla="*/ 30 w 366"/>
                <a:gd name="T69" fmla="*/ 30 h 384"/>
                <a:gd name="T70" fmla="*/ 328 w 366"/>
                <a:gd name="T71" fmla="*/ 26 h 384"/>
                <a:gd name="T72" fmla="*/ 340 w 366"/>
                <a:gd name="T73" fmla="*/ 38 h 384"/>
                <a:gd name="T74" fmla="*/ 184 w 366"/>
                <a:gd name="T75" fmla="*/ 224 h 384"/>
                <a:gd name="T76" fmla="*/ 178 w 366"/>
                <a:gd name="T77" fmla="*/ 220 h 384"/>
                <a:gd name="T78" fmla="*/ 174 w 366"/>
                <a:gd name="T79" fmla="*/ 218 h 384"/>
                <a:gd name="T80" fmla="*/ 194 w 366"/>
                <a:gd name="T81" fmla="*/ 174 h 384"/>
                <a:gd name="T82" fmla="*/ 186 w 366"/>
                <a:gd name="T83" fmla="*/ 146 h 384"/>
                <a:gd name="T84" fmla="*/ 160 w 366"/>
                <a:gd name="T85" fmla="*/ 124 h 384"/>
                <a:gd name="T86" fmla="*/ 136 w 366"/>
                <a:gd name="T87" fmla="*/ 126 h 384"/>
                <a:gd name="T88" fmla="*/ 114 w 366"/>
                <a:gd name="T89" fmla="*/ 154 h 384"/>
                <a:gd name="T90" fmla="*/ 112 w 366"/>
                <a:gd name="T91" fmla="*/ 188 h 384"/>
                <a:gd name="T92" fmla="*/ 130 w 366"/>
                <a:gd name="T93" fmla="*/ 218 h 384"/>
                <a:gd name="T94" fmla="*/ 90 w 366"/>
                <a:gd name="T95" fmla="*/ 236 h 384"/>
                <a:gd name="T96" fmla="*/ 80 w 366"/>
                <a:gd name="T97" fmla="*/ 246 h 384"/>
                <a:gd name="T98" fmla="*/ 80 w 366"/>
                <a:gd name="T99" fmla="*/ 260 h 384"/>
                <a:gd name="T100" fmla="*/ 212 w 366"/>
                <a:gd name="T101" fmla="*/ 270 h 384"/>
                <a:gd name="T102" fmla="*/ 224 w 366"/>
                <a:gd name="T103" fmla="*/ 260 h 384"/>
                <a:gd name="T104" fmla="*/ 224 w 366"/>
                <a:gd name="T105" fmla="*/ 246 h 384"/>
                <a:gd name="T106" fmla="*/ 214 w 366"/>
                <a:gd name="T107" fmla="*/ 23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6" h="384">
                  <a:moveTo>
                    <a:pt x="334" y="168"/>
                  </a:moveTo>
                  <a:lnTo>
                    <a:pt x="334" y="168"/>
                  </a:lnTo>
                  <a:lnTo>
                    <a:pt x="330" y="168"/>
                  </a:lnTo>
                  <a:lnTo>
                    <a:pt x="326" y="172"/>
                  </a:lnTo>
                  <a:lnTo>
                    <a:pt x="322" y="176"/>
                  </a:lnTo>
                  <a:lnTo>
                    <a:pt x="322" y="180"/>
                  </a:lnTo>
                  <a:lnTo>
                    <a:pt x="322" y="250"/>
                  </a:lnTo>
                  <a:lnTo>
                    <a:pt x="322" y="250"/>
                  </a:lnTo>
                  <a:lnTo>
                    <a:pt x="322" y="256"/>
                  </a:lnTo>
                  <a:lnTo>
                    <a:pt x="326" y="260"/>
                  </a:lnTo>
                  <a:lnTo>
                    <a:pt x="330" y="262"/>
                  </a:lnTo>
                  <a:lnTo>
                    <a:pt x="334" y="264"/>
                  </a:lnTo>
                  <a:lnTo>
                    <a:pt x="334" y="264"/>
                  </a:lnTo>
                  <a:lnTo>
                    <a:pt x="340" y="262"/>
                  </a:lnTo>
                  <a:lnTo>
                    <a:pt x="344" y="260"/>
                  </a:lnTo>
                  <a:lnTo>
                    <a:pt x="346" y="256"/>
                  </a:lnTo>
                  <a:lnTo>
                    <a:pt x="348" y="250"/>
                  </a:lnTo>
                  <a:lnTo>
                    <a:pt x="348" y="180"/>
                  </a:lnTo>
                  <a:lnTo>
                    <a:pt x="348" y="180"/>
                  </a:lnTo>
                  <a:lnTo>
                    <a:pt x="346" y="176"/>
                  </a:lnTo>
                  <a:lnTo>
                    <a:pt x="344" y="172"/>
                  </a:lnTo>
                  <a:lnTo>
                    <a:pt x="340" y="168"/>
                  </a:lnTo>
                  <a:lnTo>
                    <a:pt x="334" y="168"/>
                  </a:lnTo>
                  <a:lnTo>
                    <a:pt x="334" y="168"/>
                  </a:lnTo>
                  <a:close/>
                  <a:moveTo>
                    <a:pt x="334" y="288"/>
                  </a:moveTo>
                  <a:lnTo>
                    <a:pt x="334" y="288"/>
                  </a:lnTo>
                  <a:lnTo>
                    <a:pt x="330" y="290"/>
                  </a:lnTo>
                  <a:lnTo>
                    <a:pt x="326" y="292"/>
                  </a:lnTo>
                  <a:lnTo>
                    <a:pt x="322" y="296"/>
                  </a:lnTo>
                  <a:lnTo>
                    <a:pt x="322" y="302"/>
                  </a:lnTo>
                  <a:lnTo>
                    <a:pt x="322" y="370"/>
                  </a:lnTo>
                  <a:lnTo>
                    <a:pt x="322" y="370"/>
                  </a:lnTo>
                  <a:lnTo>
                    <a:pt x="322" y="376"/>
                  </a:lnTo>
                  <a:lnTo>
                    <a:pt x="326" y="380"/>
                  </a:lnTo>
                  <a:lnTo>
                    <a:pt x="330" y="382"/>
                  </a:lnTo>
                  <a:lnTo>
                    <a:pt x="334" y="384"/>
                  </a:lnTo>
                  <a:lnTo>
                    <a:pt x="334" y="384"/>
                  </a:lnTo>
                  <a:lnTo>
                    <a:pt x="340" y="382"/>
                  </a:lnTo>
                  <a:lnTo>
                    <a:pt x="344" y="380"/>
                  </a:lnTo>
                  <a:lnTo>
                    <a:pt x="346" y="376"/>
                  </a:lnTo>
                  <a:lnTo>
                    <a:pt x="348" y="370"/>
                  </a:lnTo>
                  <a:lnTo>
                    <a:pt x="348" y="302"/>
                  </a:lnTo>
                  <a:lnTo>
                    <a:pt x="348" y="302"/>
                  </a:lnTo>
                  <a:lnTo>
                    <a:pt x="346" y="296"/>
                  </a:lnTo>
                  <a:lnTo>
                    <a:pt x="344" y="292"/>
                  </a:lnTo>
                  <a:lnTo>
                    <a:pt x="340" y="290"/>
                  </a:lnTo>
                  <a:lnTo>
                    <a:pt x="334" y="288"/>
                  </a:lnTo>
                  <a:lnTo>
                    <a:pt x="334" y="288"/>
                  </a:lnTo>
                  <a:close/>
                  <a:moveTo>
                    <a:pt x="328" y="0"/>
                  </a:moveTo>
                  <a:lnTo>
                    <a:pt x="38" y="0"/>
                  </a:lnTo>
                  <a:lnTo>
                    <a:pt x="38" y="0"/>
                  </a:lnTo>
                  <a:lnTo>
                    <a:pt x="30" y="0"/>
                  </a:lnTo>
                  <a:lnTo>
                    <a:pt x="22" y="4"/>
                  </a:lnTo>
                  <a:lnTo>
                    <a:pt x="16" y="6"/>
                  </a:lnTo>
                  <a:lnTo>
                    <a:pt x="12" y="12"/>
                  </a:lnTo>
                  <a:lnTo>
                    <a:pt x="6" y="16"/>
                  </a:lnTo>
                  <a:lnTo>
                    <a:pt x="4" y="22"/>
                  </a:lnTo>
                  <a:lnTo>
                    <a:pt x="0" y="30"/>
                  </a:lnTo>
                  <a:lnTo>
                    <a:pt x="0" y="38"/>
                  </a:lnTo>
                  <a:lnTo>
                    <a:pt x="0" y="346"/>
                  </a:lnTo>
                  <a:lnTo>
                    <a:pt x="0" y="346"/>
                  </a:lnTo>
                  <a:lnTo>
                    <a:pt x="0" y="354"/>
                  </a:lnTo>
                  <a:lnTo>
                    <a:pt x="4" y="360"/>
                  </a:lnTo>
                  <a:lnTo>
                    <a:pt x="6" y="366"/>
                  </a:lnTo>
                  <a:lnTo>
                    <a:pt x="12" y="372"/>
                  </a:lnTo>
                  <a:lnTo>
                    <a:pt x="16" y="376"/>
                  </a:lnTo>
                  <a:lnTo>
                    <a:pt x="22" y="380"/>
                  </a:lnTo>
                  <a:lnTo>
                    <a:pt x="30" y="382"/>
                  </a:lnTo>
                  <a:lnTo>
                    <a:pt x="38" y="384"/>
                  </a:lnTo>
                  <a:lnTo>
                    <a:pt x="258" y="384"/>
                  </a:lnTo>
                  <a:lnTo>
                    <a:pt x="258" y="384"/>
                  </a:lnTo>
                  <a:lnTo>
                    <a:pt x="266" y="382"/>
                  </a:lnTo>
                  <a:lnTo>
                    <a:pt x="272" y="380"/>
                  </a:lnTo>
                  <a:lnTo>
                    <a:pt x="280" y="376"/>
                  </a:lnTo>
                  <a:lnTo>
                    <a:pt x="284" y="372"/>
                  </a:lnTo>
                  <a:lnTo>
                    <a:pt x="290" y="366"/>
                  </a:lnTo>
                  <a:lnTo>
                    <a:pt x="292" y="360"/>
                  </a:lnTo>
                  <a:lnTo>
                    <a:pt x="294" y="354"/>
                  </a:lnTo>
                  <a:lnTo>
                    <a:pt x="296" y="346"/>
                  </a:lnTo>
                  <a:lnTo>
                    <a:pt x="296" y="176"/>
                  </a:lnTo>
                  <a:lnTo>
                    <a:pt x="296" y="176"/>
                  </a:lnTo>
                  <a:lnTo>
                    <a:pt x="296" y="168"/>
                  </a:lnTo>
                  <a:lnTo>
                    <a:pt x="298" y="162"/>
                  </a:lnTo>
                  <a:lnTo>
                    <a:pt x="302" y="156"/>
                  </a:lnTo>
                  <a:lnTo>
                    <a:pt x="306" y="150"/>
                  </a:lnTo>
                  <a:lnTo>
                    <a:pt x="312" y="146"/>
                  </a:lnTo>
                  <a:lnTo>
                    <a:pt x="318" y="142"/>
                  </a:lnTo>
                  <a:lnTo>
                    <a:pt x="324" y="140"/>
                  </a:lnTo>
                  <a:lnTo>
                    <a:pt x="332" y="140"/>
                  </a:lnTo>
                  <a:lnTo>
                    <a:pt x="332" y="140"/>
                  </a:lnTo>
                  <a:lnTo>
                    <a:pt x="338" y="138"/>
                  </a:lnTo>
                  <a:lnTo>
                    <a:pt x="344" y="136"/>
                  </a:lnTo>
                  <a:lnTo>
                    <a:pt x="350" y="134"/>
                  </a:lnTo>
                  <a:lnTo>
                    <a:pt x="356" y="128"/>
                  </a:lnTo>
                  <a:lnTo>
                    <a:pt x="360" y="124"/>
                  </a:lnTo>
                  <a:lnTo>
                    <a:pt x="362" y="116"/>
                  </a:lnTo>
                  <a:lnTo>
                    <a:pt x="364" y="110"/>
                  </a:lnTo>
                  <a:lnTo>
                    <a:pt x="366" y="102"/>
                  </a:lnTo>
                  <a:lnTo>
                    <a:pt x="366" y="38"/>
                  </a:lnTo>
                  <a:lnTo>
                    <a:pt x="366" y="38"/>
                  </a:lnTo>
                  <a:lnTo>
                    <a:pt x="364" y="30"/>
                  </a:lnTo>
                  <a:lnTo>
                    <a:pt x="362" y="22"/>
                  </a:lnTo>
                  <a:lnTo>
                    <a:pt x="358" y="16"/>
                  </a:lnTo>
                  <a:lnTo>
                    <a:pt x="354" y="12"/>
                  </a:lnTo>
                  <a:lnTo>
                    <a:pt x="348" y="6"/>
                  </a:lnTo>
                  <a:lnTo>
                    <a:pt x="342" y="4"/>
                  </a:lnTo>
                  <a:lnTo>
                    <a:pt x="336" y="0"/>
                  </a:lnTo>
                  <a:lnTo>
                    <a:pt x="328" y="0"/>
                  </a:lnTo>
                  <a:lnTo>
                    <a:pt x="328" y="0"/>
                  </a:lnTo>
                  <a:close/>
                  <a:moveTo>
                    <a:pt x="340" y="102"/>
                  </a:moveTo>
                  <a:lnTo>
                    <a:pt x="340" y="102"/>
                  </a:lnTo>
                  <a:lnTo>
                    <a:pt x="338" y="106"/>
                  </a:lnTo>
                  <a:lnTo>
                    <a:pt x="336" y="110"/>
                  </a:lnTo>
                  <a:lnTo>
                    <a:pt x="334" y="112"/>
                  </a:lnTo>
                  <a:lnTo>
                    <a:pt x="332" y="114"/>
                  </a:lnTo>
                  <a:lnTo>
                    <a:pt x="332" y="114"/>
                  </a:lnTo>
                  <a:lnTo>
                    <a:pt x="320" y="114"/>
                  </a:lnTo>
                  <a:lnTo>
                    <a:pt x="308" y="118"/>
                  </a:lnTo>
                  <a:lnTo>
                    <a:pt x="298" y="124"/>
                  </a:lnTo>
                  <a:lnTo>
                    <a:pt x="288" y="132"/>
                  </a:lnTo>
                  <a:lnTo>
                    <a:pt x="280" y="142"/>
                  </a:lnTo>
                  <a:lnTo>
                    <a:pt x="274" y="152"/>
                  </a:lnTo>
                  <a:lnTo>
                    <a:pt x="270" y="164"/>
                  </a:lnTo>
                  <a:lnTo>
                    <a:pt x="270" y="176"/>
                  </a:lnTo>
                  <a:lnTo>
                    <a:pt x="270" y="346"/>
                  </a:lnTo>
                  <a:lnTo>
                    <a:pt x="270" y="346"/>
                  </a:lnTo>
                  <a:lnTo>
                    <a:pt x="268" y="350"/>
                  </a:lnTo>
                  <a:lnTo>
                    <a:pt x="266" y="354"/>
                  </a:lnTo>
                  <a:lnTo>
                    <a:pt x="262" y="356"/>
                  </a:lnTo>
                  <a:lnTo>
                    <a:pt x="258" y="358"/>
                  </a:lnTo>
                  <a:lnTo>
                    <a:pt x="38" y="358"/>
                  </a:lnTo>
                  <a:lnTo>
                    <a:pt x="38" y="358"/>
                  </a:lnTo>
                  <a:lnTo>
                    <a:pt x="32" y="356"/>
                  </a:lnTo>
                  <a:lnTo>
                    <a:pt x="30" y="354"/>
                  </a:lnTo>
                  <a:lnTo>
                    <a:pt x="28" y="350"/>
                  </a:lnTo>
                  <a:lnTo>
                    <a:pt x="26" y="346"/>
                  </a:lnTo>
                  <a:lnTo>
                    <a:pt x="26" y="38"/>
                  </a:lnTo>
                  <a:lnTo>
                    <a:pt x="26" y="38"/>
                  </a:lnTo>
                  <a:lnTo>
                    <a:pt x="28" y="34"/>
                  </a:lnTo>
                  <a:lnTo>
                    <a:pt x="30" y="30"/>
                  </a:lnTo>
                  <a:lnTo>
                    <a:pt x="32" y="28"/>
                  </a:lnTo>
                  <a:lnTo>
                    <a:pt x="38" y="26"/>
                  </a:lnTo>
                  <a:lnTo>
                    <a:pt x="328" y="26"/>
                  </a:lnTo>
                  <a:lnTo>
                    <a:pt x="328" y="26"/>
                  </a:lnTo>
                  <a:lnTo>
                    <a:pt x="332" y="28"/>
                  </a:lnTo>
                  <a:lnTo>
                    <a:pt x="336" y="30"/>
                  </a:lnTo>
                  <a:lnTo>
                    <a:pt x="338" y="34"/>
                  </a:lnTo>
                  <a:lnTo>
                    <a:pt x="340" y="38"/>
                  </a:lnTo>
                  <a:lnTo>
                    <a:pt x="340" y="102"/>
                  </a:lnTo>
                  <a:close/>
                  <a:moveTo>
                    <a:pt x="214" y="236"/>
                  </a:moveTo>
                  <a:lnTo>
                    <a:pt x="184" y="224"/>
                  </a:lnTo>
                  <a:lnTo>
                    <a:pt x="184" y="224"/>
                  </a:lnTo>
                  <a:lnTo>
                    <a:pt x="184" y="224"/>
                  </a:lnTo>
                  <a:lnTo>
                    <a:pt x="184" y="224"/>
                  </a:lnTo>
                  <a:lnTo>
                    <a:pt x="178" y="220"/>
                  </a:lnTo>
                  <a:lnTo>
                    <a:pt x="178" y="220"/>
                  </a:lnTo>
                  <a:lnTo>
                    <a:pt x="174" y="218"/>
                  </a:lnTo>
                  <a:lnTo>
                    <a:pt x="174" y="218"/>
                  </a:lnTo>
                  <a:lnTo>
                    <a:pt x="174" y="218"/>
                  </a:lnTo>
                  <a:lnTo>
                    <a:pt x="174" y="218"/>
                  </a:lnTo>
                  <a:lnTo>
                    <a:pt x="182" y="210"/>
                  </a:lnTo>
                  <a:lnTo>
                    <a:pt x="188" y="200"/>
                  </a:lnTo>
                  <a:lnTo>
                    <a:pt x="192" y="188"/>
                  </a:lnTo>
                  <a:lnTo>
                    <a:pt x="194" y="174"/>
                  </a:lnTo>
                  <a:lnTo>
                    <a:pt x="194" y="174"/>
                  </a:lnTo>
                  <a:lnTo>
                    <a:pt x="192" y="164"/>
                  </a:lnTo>
                  <a:lnTo>
                    <a:pt x="190" y="154"/>
                  </a:lnTo>
                  <a:lnTo>
                    <a:pt x="186" y="146"/>
                  </a:lnTo>
                  <a:lnTo>
                    <a:pt x="182" y="138"/>
                  </a:lnTo>
                  <a:lnTo>
                    <a:pt x="176" y="132"/>
                  </a:lnTo>
                  <a:lnTo>
                    <a:pt x="168" y="126"/>
                  </a:lnTo>
                  <a:lnTo>
                    <a:pt x="160" y="124"/>
                  </a:lnTo>
                  <a:lnTo>
                    <a:pt x="152" y="122"/>
                  </a:lnTo>
                  <a:lnTo>
                    <a:pt x="152" y="122"/>
                  </a:lnTo>
                  <a:lnTo>
                    <a:pt x="144" y="124"/>
                  </a:lnTo>
                  <a:lnTo>
                    <a:pt x="136" y="126"/>
                  </a:lnTo>
                  <a:lnTo>
                    <a:pt x="128" y="132"/>
                  </a:lnTo>
                  <a:lnTo>
                    <a:pt x="122" y="138"/>
                  </a:lnTo>
                  <a:lnTo>
                    <a:pt x="118" y="146"/>
                  </a:lnTo>
                  <a:lnTo>
                    <a:pt x="114" y="154"/>
                  </a:lnTo>
                  <a:lnTo>
                    <a:pt x="110" y="164"/>
                  </a:lnTo>
                  <a:lnTo>
                    <a:pt x="110" y="174"/>
                  </a:lnTo>
                  <a:lnTo>
                    <a:pt x="110" y="174"/>
                  </a:lnTo>
                  <a:lnTo>
                    <a:pt x="112" y="188"/>
                  </a:lnTo>
                  <a:lnTo>
                    <a:pt x="116" y="200"/>
                  </a:lnTo>
                  <a:lnTo>
                    <a:pt x="122" y="210"/>
                  </a:lnTo>
                  <a:lnTo>
                    <a:pt x="130" y="218"/>
                  </a:lnTo>
                  <a:lnTo>
                    <a:pt x="130" y="218"/>
                  </a:lnTo>
                  <a:lnTo>
                    <a:pt x="124" y="224"/>
                  </a:lnTo>
                  <a:lnTo>
                    <a:pt x="124" y="224"/>
                  </a:lnTo>
                  <a:lnTo>
                    <a:pt x="122" y="224"/>
                  </a:lnTo>
                  <a:lnTo>
                    <a:pt x="90" y="236"/>
                  </a:lnTo>
                  <a:lnTo>
                    <a:pt x="90" y="236"/>
                  </a:lnTo>
                  <a:lnTo>
                    <a:pt x="86" y="238"/>
                  </a:lnTo>
                  <a:lnTo>
                    <a:pt x="82" y="242"/>
                  </a:lnTo>
                  <a:lnTo>
                    <a:pt x="80" y="246"/>
                  </a:lnTo>
                  <a:lnTo>
                    <a:pt x="78" y="252"/>
                  </a:lnTo>
                  <a:lnTo>
                    <a:pt x="78" y="256"/>
                  </a:lnTo>
                  <a:lnTo>
                    <a:pt x="78" y="256"/>
                  </a:lnTo>
                  <a:lnTo>
                    <a:pt x="80" y="260"/>
                  </a:lnTo>
                  <a:lnTo>
                    <a:pt x="82" y="266"/>
                  </a:lnTo>
                  <a:lnTo>
                    <a:pt x="86" y="268"/>
                  </a:lnTo>
                  <a:lnTo>
                    <a:pt x="92" y="270"/>
                  </a:lnTo>
                  <a:lnTo>
                    <a:pt x="212" y="270"/>
                  </a:lnTo>
                  <a:lnTo>
                    <a:pt x="212" y="270"/>
                  </a:lnTo>
                  <a:lnTo>
                    <a:pt x="216" y="268"/>
                  </a:lnTo>
                  <a:lnTo>
                    <a:pt x="222" y="266"/>
                  </a:lnTo>
                  <a:lnTo>
                    <a:pt x="224" y="260"/>
                  </a:lnTo>
                  <a:lnTo>
                    <a:pt x="226" y="256"/>
                  </a:lnTo>
                  <a:lnTo>
                    <a:pt x="226" y="252"/>
                  </a:lnTo>
                  <a:lnTo>
                    <a:pt x="226" y="252"/>
                  </a:lnTo>
                  <a:lnTo>
                    <a:pt x="224" y="246"/>
                  </a:lnTo>
                  <a:lnTo>
                    <a:pt x="222" y="242"/>
                  </a:lnTo>
                  <a:lnTo>
                    <a:pt x="218" y="238"/>
                  </a:lnTo>
                  <a:lnTo>
                    <a:pt x="214" y="236"/>
                  </a:lnTo>
                  <a:lnTo>
                    <a:pt x="214" y="236"/>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10" name="Group 37"/>
          <p:cNvGrpSpPr/>
          <p:nvPr/>
        </p:nvGrpSpPr>
        <p:grpSpPr>
          <a:xfrm>
            <a:off x="613071" y="3460379"/>
            <a:ext cx="5423370" cy="896425"/>
            <a:chOff x="469895" y="4385356"/>
            <a:chExt cx="5532120" cy="914400"/>
          </a:xfrm>
        </p:grpSpPr>
        <p:sp>
          <p:nvSpPr>
            <p:cNvPr id="11" name="Rectangle 5"/>
            <p:cNvSpPr/>
            <p:nvPr/>
          </p:nvSpPr>
          <p:spPr>
            <a:xfrm>
              <a:off x="469895" y="4385356"/>
              <a:ext cx="5532120" cy="914400"/>
            </a:xfrm>
            <a:prstGeom prst="rect">
              <a:avLst/>
            </a:prstGeom>
            <a:solidFill>
              <a:srgbClr val="3C3C3C"/>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FFFFFF"/>
                  </a:solidFill>
                  <a:effectLst/>
                  <a:uLnTx/>
                  <a:uFillTx/>
                </a:rPr>
                <a:t>COMPARTIR CON NO-MIEMBROS</a:t>
              </a:r>
            </a:p>
          </p:txBody>
        </p:sp>
        <p:sp>
          <p:nvSpPr>
            <p:cNvPr id="12" name="Freeform 13"/>
            <p:cNvSpPr>
              <a:spLocks noEditPoints="1"/>
            </p:cNvSpPr>
            <p:nvPr/>
          </p:nvSpPr>
          <p:spPr bwMode="auto">
            <a:xfrm>
              <a:off x="692150" y="4647370"/>
              <a:ext cx="384175" cy="390371"/>
            </a:xfrm>
            <a:custGeom>
              <a:avLst/>
              <a:gdLst>
                <a:gd name="T0" fmla="*/ 298 w 372"/>
                <a:gd name="T1" fmla="*/ 332 h 378"/>
                <a:gd name="T2" fmla="*/ 358 w 372"/>
                <a:gd name="T3" fmla="*/ 258 h 378"/>
                <a:gd name="T4" fmla="*/ 372 w 372"/>
                <a:gd name="T5" fmla="*/ 184 h 378"/>
                <a:gd name="T6" fmla="*/ 358 w 372"/>
                <a:gd name="T7" fmla="*/ 112 h 378"/>
                <a:gd name="T8" fmla="*/ 318 w 372"/>
                <a:gd name="T9" fmla="*/ 54 h 378"/>
                <a:gd name="T10" fmla="*/ 260 w 372"/>
                <a:gd name="T11" fmla="*/ 14 h 378"/>
                <a:gd name="T12" fmla="*/ 188 w 372"/>
                <a:gd name="T13" fmla="*/ 0 h 378"/>
                <a:gd name="T14" fmla="*/ 188 w 372"/>
                <a:gd name="T15" fmla="*/ 0 h 378"/>
                <a:gd name="T16" fmla="*/ 186 w 372"/>
                <a:gd name="T17" fmla="*/ 0 h 378"/>
                <a:gd name="T18" fmla="*/ 178 w 372"/>
                <a:gd name="T19" fmla="*/ 4 h 378"/>
                <a:gd name="T20" fmla="*/ 176 w 372"/>
                <a:gd name="T21" fmla="*/ 16 h 378"/>
                <a:gd name="T22" fmla="*/ 186 w 372"/>
                <a:gd name="T23" fmla="*/ 26 h 378"/>
                <a:gd name="T24" fmla="*/ 204 w 372"/>
                <a:gd name="T25" fmla="*/ 26 h 378"/>
                <a:gd name="T26" fmla="*/ 264 w 372"/>
                <a:gd name="T27" fmla="*/ 44 h 378"/>
                <a:gd name="T28" fmla="*/ 310 w 372"/>
                <a:gd name="T29" fmla="*/ 84 h 378"/>
                <a:gd name="T30" fmla="*/ 340 w 372"/>
                <a:gd name="T31" fmla="*/ 136 h 378"/>
                <a:gd name="T32" fmla="*/ 346 w 372"/>
                <a:gd name="T33" fmla="*/ 184 h 378"/>
                <a:gd name="T34" fmla="*/ 324 w 372"/>
                <a:gd name="T35" fmla="*/ 266 h 378"/>
                <a:gd name="T36" fmla="*/ 264 w 372"/>
                <a:gd name="T37" fmla="*/ 322 h 378"/>
                <a:gd name="T38" fmla="*/ 268 w 372"/>
                <a:gd name="T39" fmla="*/ 256 h 378"/>
                <a:gd name="T40" fmla="*/ 254 w 372"/>
                <a:gd name="T41" fmla="*/ 252 h 378"/>
                <a:gd name="T42" fmla="*/ 234 w 372"/>
                <a:gd name="T43" fmla="*/ 354 h 378"/>
                <a:gd name="T44" fmla="*/ 238 w 372"/>
                <a:gd name="T45" fmla="*/ 364 h 378"/>
                <a:gd name="T46" fmla="*/ 338 w 372"/>
                <a:gd name="T47" fmla="*/ 378 h 378"/>
                <a:gd name="T48" fmla="*/ 348 w 372"/>
                <a:gd name="T49" fmla="*/ 376 h 378"/>
                <a:gd name="T50" fmla="*/ 352 w 372"/>
                <a:gd name="T51" fmla="*/ 362 h 378"/>
                <a:gd name="T52" fmla="*/ 340 w 372"/>
                <a:gd name="T53" fmla="*/ 352 h 378"/>
                <a:gd name="T54" fmla="*/ 186 w 372"/>
                <a:gd name="T55" fmla="*/ 352 h 378"/>
                <a:gd name="T56" fmla="*/ 138 w 372"/>
                <a:gd name="T57" fmla="*/ 346 h 378"/>
                <a:gd name="T58" fmla="*/ 84 w 372"/>
                <a:gd name="T59" fmla="*/ 316 h 378"/>
                <a:gd name="T60" fmla="*/ 46 w 372"/>
                <a:gd name="T61" fmla="*/ 270 h 378"/>
                <a:gd name="T62" fmla="*/ 28 w 372"/>
                <a:gd name="T63" fmla="*/ 210 h 378"/>
                <a:gd name="T64" fmla="*/ 32 w 372"/>
                <a:gd name="T65" fmla="*/ 150 h 378"/>
                <a:gd name="T66" fmla="*/ 76 w 372"/>
                <a:gd name="T67" fmla="*/ 80 h 378"/>
                <a:gd name="T68" fmla="*/ 102 w 372"/>
                <a:gd name="T69" fmla="*/ 112 h 378"/>
                <a:gd name="T70" fmla="*/ 114 w 372"/>
                <a:gd name="T71" fmla="*/ 126 h 378"/>
                <a:gd name="T72" fmla="*/ 126 w 372"/>
                <a:gd name="T73" fmla="*/ 120 h 378"/>
                <a:gd name="T74" fmla="*/ 138 w 372"/>
                <a:gd name="T75" fmla="*/ 18 h 378"/>
                <a:gd name="T76" fmla="*/ 126 w 372"/>
                <a:gd name="T77" fmla="*/ 10 h 378"/>
                <a:gd name="T78" fmla="*/ 34 w 372"/>
                <a:gd name="T79" fmla="*/ 0 h 378"/>
                <a:gd name="T80" fmla="*/ 22 w 372"/>
                <a:gd name="T81" fmla="*/ 10 h 378"/>
                <a:gd name="T82" fmla="*/ 28 w 372"/>
                <a:gd name="T83" fmla="*/ 24 h 378"/>
                <a:gd name="T84" fmla="*/ 76 w 372"/>
                <a:gd name="T85" fmla="*/ 46 h 378"/>
                <a:gd name="T86" fmla="*/ 16 w 372"/>
                <a:gd name="T87" fmla="*/ 120 h 378"/>
                <a:gd name="T88" fmla="*/ 0 w 372"/>
                <a:gd name="T89" fmla="*/ 194 h 378"/>
                <a:gd name="T90" fmla="*/ 16 w 372"/>
                <a:gd name="T91" fmla="*/ 266 h 378"/>
                <a:gd name="T92" fmla="*/ 54 w 372"/>
                <a:gd name="T93" fmla="*/ 324 h 378"/>
                <a:gd name="T94" fmla="*/ 114 w 372"/>
                <a:gd name="T95" fmla="*/ 364 h 378"/>
                <a:gd name="T96" fmla="*/ 186 w 372"/>
                <a:gd name="T97" fmla="*/ 378 h 378"/>
                <a:gd name="T98" fmla="*/ 186 w 372"/>
                <a:gd name="T99" fmla="*/ 378 h 378"/>
                <a:gd name="T100" fmla="*/ 188 w 372"/>
                <a:gd name="T101" fmla="*/ 378 h 378"/>
                <a:gd name="T102" fmla="*/ 196 w 372"/>
                <a:gd name="T103" fmla="*/ 374 h 378"/>
                <a:gd name="T104" fmla="*/ 198 w 372"/>
                <a:gd name="T105" fmla="*/ 360 h 378"/>
                <a:gd name="T106" fmla="*/ 188 w 372"/>
                <a:gd name="T107" fmla="*/ 35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2" h="378">
                  <a:moveTo>
                    <a:pt x="340" y="352"/>
                  </a:moveTo>
                  <a:lnTo>
                    <a:pt x="278" y="346"/>
                  </a:lnTo>
                  <a:lnTo>
                    <a:pt x="278" y="346"/>
                  </a:lnTo>
                  <a:lnTo>
                    <a:pt x="298" y="332"/>
                  </a:lnTo>
                  <a:lnTo>
                    <a:pt x="316" y="316"/>
                  </a:lnTo>
                  <a:lnTo>
                    <a:pt x="332" y="298"/>
                  </a:lnTo>
                  <a:lnTo>
                    <a:pt x="346" y="280"/>
                  </a:lnTo>
                  <a:lnTo>
                    <a:pt x="358" y="258"/>
                  </a:lnTo>
                  <a:lnTo>
                    <a:pt x="366" y="234"/>
                  </a:lnTo>
                  <a:lnTo>
                    <a:pt x="370" y="210"/>
                  </a:lnTo>
                  <a:lnTo>
                    <a:pt x="372" y="184"/>
                  </a:lnTo>
                  <a:lnTo>
                    <a:pt x="372" y="184"/>
                  </a:lnTo>
                  <a:lnTo>
                    <a:pt x="372" y="166"/>
                  </a:lnTo>
                  <a:lnTo>
                    <a:pt x="368" y="146"/>
                  </a:lnTo>
                  <a:lnTo>
                    <a:pt x="364" y="130"/>
                  </a:lnTo>
                  <a:lnTo>
                    <a:pt x="358" y="112"/>
                  </a:lnTo>
                  <a:lnTo>
                    <a:pt x="350" y="96"/>
                  </a:lnTo>
                  <a:lnTo>
                    <a:pt x="342" y="80"/>
                  </a:lnTo>
                  <a:lnTo>
                    <a:pt x="330" y="66"/>
                  </a:lnTo>
                  <a:lnTo>
                    <a:pt x="318" y="54"/>
                  </a:lnTo>
                  <a:lnTo>
                    <a:pt x="306" y="42"/>
                  </a:lnTo>
                  <a:lnTo>
                    <a:pt x="292" y="30"/>
                  </a:lnTo>
                  <a:lnTo>
                    <a:pt x="276" y="22"/>
                  </a:lnTo>
                  <a:lnTo>
                    <a:pt x="260" y="14"/>
                  </a:lnTo>
                  <a:lnTo>
                    <a:pt x="242" y="8"/>
                  </a:lnTo>
                  <a:lnTo>
                    <a:pt x="226" y="2"/>
                  </a:lnTo>
                  <a:lnTo>
                    <a:pt x="206" y="0"/>
                  </a:lnTo>
                  <a:lnTo>
                    <a:pt x="188" y="0"/>
                  </a:lnTo>
                  <a:lnTo>
                    <a:pt x="188" y="0"/>
                  </a:lnTo>
                  <a:lnTo>
                    <a:pt x="188" y="0"/>
                  </a:lnTo>
                  <a:lnTo>
                    <a:pt x="188" y="0"/>
                  </a:lnTo>
                  <a:lnTo>
                    <a:pt x="188" y="0"/>
                  </a:lnTo>
                  <a:lnTo>
                    <a:pt x="188" y="0"/>
                  </a:lnTo>
                  <a:lnTo>
                    <a:pt x="186" y="0"/>
                  </a:lnTo>
                  <a:lnTo>
                    <a:pt x="186" y="0"/>
                  </a:lnTo>
                  <a:lnTo>
                    <a:pt x="186" y="0"/>
                  </a:lnTo>
                  <a:lnTo>
                    <a:pt x="186" y="0"/>
                  </a:lnTo>
                  <a:lnTo>
                    <a:pt x="186" y="0"/>
                  </a:lnTo>
                  <a:lnTo>
                    <a:pt x="182" y="0"/>
                  </a:lnTo>
                  <a:lnTo>
                    <a:pt x="178" y="4"/>
                  </a:lnTo>
                  <a:lnTo>
                    <a:pt x="176" y="8"/>
                  </a:lnTo>
                  <a:lnTo>
                    <a:pt x="174" y="12"/>
                  </a:lnTo>
                  <a:lnTo>
                    <a:pt x="174" y="12"/>
                  </a:lnTo>
                  <a:lnTo>
                    <a:pt x="176" y="16"/>
                  </a:lnTo>
                  <a:lnTo>
                    <a:pt x="178" y="20"/>
                  </a:lnTo>
                  <a:lnTo>
                    <a:pt x="182" y="24"/>
                  </a:lnTo>
                  <a:lnTo>
                    <a:pt x="186" y="26"/>
                  </a:lnTo>
                  <a:lnTo>
                    <a:pt x="186" y="26"/>
                  </a:lnTo>
                  <a:lnTo>
                    <a:pt x="186" y="26"/>
                  </a:lnTo>
                  <a:lnTo>
                    <a:pt x="188" y="26"/>
                  </a:lnTo>
                  <a:lnTo>
                    <a:pt x="188" y="26"/>
                  </a:lnTo>
                  <a:lnTo>
                    <a:pt x="204" y="26"/>
                  </a:lnTo>
                  <a:lnTo>
                    <a:pt x="220" y="28"/>
                  </a:lnTo>
                  <a:lnTo>
                    <a:pt x="236" y="32"/>
                  </a:lnTo>
                  <a:lnTo>
                    <a:pt x="250" y="38"/>
                  </a:lnTo>
                  <a:lnTo>
                    <a:pt x="264" y="44"/>
                  </a:lnTo>
                  <a:lnTo>
                    <a:pt x="276" y="52"/>
                  </a:lnTo>
                  <a:lnTo>
                    <a:pt x="288" y="62"/>
                  </a:lnTo>
                  <a:lnTo>
                    <a:pt x="300" y="72"/>
                  </a:lnTo>
                  <a:lnTo>
                    <a:pt x="310" y="84"/>
                  </a:lnTo>
                  <a:lnTo>
                    <a:pt x="320" y="96"/>
                  </a:lnTo>
                  <a:lnTo>
                    <a:pt x="328" y="108"/>
                  </a:lnTo>
                  <a:lnTo>
                    <a:pt x="334" y="122"/>
                  </a:lnTo>
                  <a:lnTo>
                    <a:pt x="340" y="136"/>
                  </a:lnTo>
                  <a:lnTo>
                    <a:pt x="344" y="152"/>
                  </a:lnTo>
                  <a:lnTo>
                    <a:pt x="346" y="168"/>
                  </a:lnTo>
                  <a:lnTo>
                    <a:pt x="346" y="184"/>
                  </a:lnTo>
                  <a:lnTo>
                    <a:pt x="346" y="184"/>
                  </a:lnTo>
                  <a:lnTo>
                    <a:pt x="346" y="206"/>
                  </a:lnTo>
                  <a:lnTo>
                    <a:pt x="340" y="228"/>
                  </a:lnTo>
                  <a:lnTo>
                    <a:pt x="334" y="248"/>
                  </a:lnTo>
                  <a:lnTo>
                    <a:pt x="324" y="266"/>
                  </a:lnTo>
                  <a:lnTo>
                    <a:pt x="312" y="282"/>
                  </a:lnTo>
                  <a:lnTo>
                    <a:pt x="298" y="298"/>
                  </a:lnTo>
                  <a:lnTo>
                    <a:pt x="282" y="312"/>
                  </a:lnTo>
                  <a:lnTo>
                    <a:pt x="264" y="322"/>
                  </a:lnTo>
                  <a:lnTo>
                    <a:pt x="270" y="266"/>
                  </a:lnTo>
                  <a:lnTo>
                    <a:pt x="270" y="266"/>
                  </a:lnTo>
                  <a:lnTo>
                    <a:pt x="270" y="260"/>
                  </a:lnTo>
                  <a:lnTo>
                    <a:pt x="268" y="256"/>
                  </a:lnTo>
                  <a:lnTo>
                    <a:pt x="264" y="252"/>
                  </a:lnTo>
                  <a:lnTo>
                    <a:pt x="260" y="252"/>
                  </a:lnTo>
                  <a:lnTo>
                    <a:pt x="260" y="252"/>
                  </a:lnTo>
                  <a:lnTo>
                    <a:pt x="254" y="252"/>
                  </a:lnTo>
                  <a:lnTo>
                    <a:pt x="250" y="254"/>
                  </a:lnTo>
                  <a:lnTo>
                    <a:pt x="246" y="258"/>
                  </a:lnTo>
                  <a:lnTo>
                    <a:pt x="244" y="262"/>
                  </a:lnTo>
                  <a:lnTo>
                    <a:pt x="234" y="354"/>
                  </a:lnTo>
                  <a:lnTo>
                    <a:pt x="234" y="354"/>
                  </a:lnTo>
                  <a:lnTo>
                    <a:pt x="236" y="360"/>
                  </a:lnTo>
                  <a:lnTo>
                    <a:pt x="238" y="364"/>
                  </a:lnTo>
                  <a:lnTo>
                    <a:pt x="238" y="364"/>
                  </a:lnTo>
                  <a:lnTo>
                    <a:pt x="242" y="366"/>
                  </a:lnTo>
                  <a:lnTo>
                    <a:pt x="246" y="368"/>
                  </a:lnTo>
                  <a:lnTo>
                    <a:pt x="338" y="378"/>
                  </a:lnTo>
                  <a:lnTo>
                    <a:pt x="338" y="378"/>
                  </a:lnTo>
                  <a:lnTo>
                    <a:pt x="340" y="378"/>
                  </a:lnTo>
                  <a:lnTo>
                    <a:pt x="340" y="378"/>
                  </a:lnTo>
                  <a:lnTo>
                    <a:pt x="344" y="378"/>
                  </a:lnTo>
                  <a:lnTo>
                    <a:pt x="348" y="376"/>
                  </a:lnTo>
                  <a:lnTo>
                    <a:pt x="350" y="372"/>
                  </a:lnTo>
                  <a:lnTo>
                    <a:pt x="352" y="366"/>
                  </a:lnTo>
                  <a:lnTo>
                    <a:pt x="352" y="366"/>
                  </a:lnTo>
                  <a:lnTo>
                    <a:pt x="352" y="362"/>
                  </a:lnTo>
                  <a:lnTo>
                    <a:pt x="350" y="358"/>
                  </a:lnTo>
                  <a:lnTo>
                    <a:pt x="346" y="354"/>
                  </a:lnTo>
                  <a:lnTo>
                    <a:pt x="340" y="352"/>
                  </a:lnTo>
                  <a:lnTo>
                    <a:pt x="340" y="352"/>
                  </a:lnTo>
                  <a:close/>
                  <a:moveTo>
                    <a:pt x="188" y="352"/>
                  </a:moveTo>
                  <a:lnTo>
                    <a:pt x="188" y="352"/>
                  </a:lnTo>
                  <a:lnTo>
                    <a:pt x="188" y="352"/>
                  </a:lnTo>
                  <a:lnTo>
                    <a:pt x="186" y="352"/>
                  </a:lnTo>
                  <a:lnTo>
                    <a:pt x="186" y="352"/>
                  </a:lnTo>
                  <a:lnTo>
                    <a:pt x="170" y="352"/>
                  </a:lnTo>
                  <a:lnTo>
                    <a:pt x="154" y="350"/>
                  </a:lnTo>
                  <a:lnTo>
                    <a:pt x="138" y="346"/>
                  </a:lnTo>
                  <a:lnTo>
                    <a:pt x="124" y="340"/>
                  </a:lnTo>
                  <a:lnTo>
                    <a:pt x="110" y="334"/>
                  </a:lnTo>
                  <a:lnTo>
                    <a:pt x="96" y="326"/>
                  </a:lnTo>
                  <a:lnTo>
                    <a:pt x="84" y="316"/>
                  </a:lnTo>
                  <a:lnTo>
                    <a:pt x="74" y="306"/>
                  </a:lnTo>
                  <a:lnTo>
                    <a:pt x="62" y="294"/>
                  </a:lnTo>
                  <a:lnTo>
                    <a:pt x="54" y="282"/>
                  </a:lnTo>
                  <a:lnTo>
                    <a:pt x="46" y="270"/>
                  </a:lnTo>
                  <a:lnTo>
                    <a:pt x="40" y="256"/>
                  </a:lnTo>
                  <a:lnTo>
                    <a:pt x="34" y="240"/>
                  </a:lnTo>
                  <a:lnTo>
                    <a:pt x="30" y="226"/>
                  </a:lnTo>
                  <a:lnTo>
                    <a:pt x="28" y="210"/>
                  </a:lnTo>
                  <a:lnTo>
                    <a:pt x="26" y="194"/>
                  </a:lnTo>
                  <a:lnTo>
                    <a:pt x="26" y="194"/>
                  </a:lnTo>
                  <a:lnTo>
                    <a:pt x="28" y="172"/>
                  </a:lnTo>
                  <a:lnTo>
                    <a:pt x="32" y="150"/>
                  </a:lnTo>
                  <a:lnTo>
                    <a:pt x="40" y="130"/>
                  </a:lnTo>
                  <a:lnTo>
                    <a:pt x="50" y="112"/>
                  </a:lnTo>
                  <a:lnTo>
                    <a:pt x="62" y="94"/>
                  </a:lnTo>
                  <a:lnTo>
                    <a:pt x="76" y="80"/>
                  </a:lnTo>
                  <a:lnTo>
                    <a:pt x="92" y="66"/>
                  </a:lnTo>
                  <a:lnTo>
                    <a:pt x="108" y="54"/>
                  </a:lnTo>
                  <a:lnTo>
                    <a:pt x="102" y="112"/>
                  </a:lnTo>
                  <a:lnTo>
                    <a:pt x="102" y="112"/>
                  </a:lnTo>
                  <a:lnTo>
                    <a:pt x="104" y="118"/>
                  </a:lnTo>
                  <a:lnTo>
                    <a:pt x="106" y="122"/>
                  </a:lnTo>
                  <a:lnTo>
                    <a:pt x="110" y="126"/>
                  </a:lnTo>
                  <a:lnTo>
                    <a:pt x="114" y="126"/>
                  </a:lnTo>
                  <a:lnTo>
                    <a:pt x="114" y="126"/>
                  </a:lnTo>
                  <a:lnTo>
                    <a:pt x="120" y="126"/>
                  </a:lnTo>
                  <a:lnTo>
                    <a:pt x="124" y="124"/>
                  </a:lnTo>
                  <a:lnTo>
                    <a:pt x="126" y="120"/>
                  </a:lnTo>
                  <a:lnTo>
                    <a:pt x="128" y="116"/>
                  </a:lnTo>
                  <a:lnTo>
                    <a:pt x="138" y="24"/>
                  </a:lnTo>
                  <a:lnTo>
                    <a:pt x="138" y="24"/>
                  </a:lnTo>
                  <a:lnTo>
                    <a:pt x="138" y="18"/>
                  </a:lnTo>
                  <a:lnTo>
                    <a:pt x="136" y="14"/>
                  </a:lnTo>
                  <a:lnTo>
                    <a:pt x="136" y="14"/>
                  </a:lnTo>
                  <a:lnTo>
                    <a:pt x="132" y="10"/>
                  </a:lnTo>
                  <a:lnTo>
                    <a:pt x="126" y="10"/>
                  </a:lnTo>
                  <a:lnTo>
                    <a:pt x="36" y="0"/>
                  </a:lnTo>
                  <a:lnTo>
                    <a:pt x="36" y="0"/>
                  </a:lnTo>
                  <a:lnTo>
                    <a:pt x="34" y="0"/>
                  </a:lnTo>
                  <a:lnTo>
                    <a:pt x="34" y="0"/>
                  </a:lnTo>
                  <a:lnTo>
                    <a:pt x="30" y="0"/>
                  </a:lnTo>
                  <a:lnTo>
                    <a:pt x="26" y="2"/>
                  </a:lnTo>
                  <a:lnTo>
                    <a:pt x="22" y="6"/>
                  </a:lnTo>
                  <a:lnTo>
                    <a:pt x="22" y="10"/>
                  </a:lnTo>
                  <a:lnTo>
                    <a:pt x="22" y="10"/>
                  </a:lnTo>
                  <a:lnTo>
                    <a:pt x="22" y="16"/>
                  </a:lnTo>
                  <a:lnTo>
                    <a:pt x="24" y="20"/>
                  </a:lnTo>
                  <a:lnTo>
                    <a:pt x="28" y="24"/>
                  </a:lnTo>
                  <a:lnTo>
                    <a:pt x="32" y="26"/>
                  </a:lnTo>
                  <a:lnTo>
                    <a:pt x="96" y="32"/>
                  </a:lnTo>
                  <a:lnTo>
                    <a:pt x="96" y="32"/>
                  </a:lnTo>
                  <a:lnTo>
                    <a:pt x="76" y="46"/>
                  </a:lnTo>
                  <a:lnTo>
                    <a:pt x="58" y="60"/>
                  </a:lnTo>
                  <a:lnTo>
                    <a:pt x="42" y="78"/>
                  </a:lnTo>
                  <a:lnTo>
                    <a:pt x="28" y="98"/>
                  </a:lnTo>
                  <a:lnTo>
                    <a:pt x="16" y="120"/>
                  </a:lnTo>
                  <a:lnTo>
                    <a:pt x="8" y="144"/>
                  </a:lnTo>
                  <a:lnTo>
                    <a:pt x="2" y="168"/>
                  </a:lnTo>
                  <a:lnTo>
                    <a:pt x="0" y="194"/>
                  </a:lnTo>
                  <a:lnTo>
                    <a:pt x="0" y="194"/>
                  </a:lnTo>
                  <a:lnTo>
                    <a:pt x="2" y="212"/>
                  </a:lnTo>
                  <a:lnTo>
                    <a:pt x="4" y="230"/>
                  </a:lnTo>
                  <a:lnTo>
                    <a:pt x="10" y="248"/>
                  </a:lnTo>
                  <a:lnTo>
                    <a:pt x="16" y="266"/>
                  </a:lnTo>
                  <a:lnTo>
                    <a:pt x="24" y="282"/>
                  </a:lnTo>
                  <a:lnTo>
                    <a:pt x="32" y="296"/>
                  </a:lnTo>
                  <a:lnTo>
                    <a:pt x="42" y="312"/>
                  </a:lnTo>
                  <a:lnTo>
                    <a:pt x="54" y="324"/>
                  </a:lnTo>
                  <a:lnTo>
                    <a:pt x="68" y="336"/>
                  </a:lnTo>
                  <a:lnTo>
                    <a:pt x="82" y="346"/>
                  </a:lnTo>
                  <a:lnTo>
                    <a:pt x="98" y="356"/>
                  </a:lnTo>
                  <a:lnTo>
                    <a:pt x="114" y="364"/>
                  </a:lnTo>
                  <a:lnTo>
                    <a:pt x="130" y="370"/>
                  </a:lnTo>
                  <a:lnTo>
                    <a:pt x="148" y="374"/>
                  </a:lnTo>
                  <a:lnTo>
                    <a:pt x="166" y="378"/>
                  </a:lnTo>
                  <a:lnTo>
                    <a:pt x="186" y="378"/>
                  </a:lnTo>
                  <a:lnTo>
                    <a:pt x="186" y="378"/>
                  </a:lnTo>
                  <a:lnTo>
                    <a:pt x="186" y="378"/>
                  </a:lnTo>
                  <a:lnTo>
                    <a:pt x="186" y="378"/>
                  </a:lnTo>
                  <a:lnTo>
                    <a:pt x="186" y="378"/>
                  </a:lnTo>
                  <a:lnTo>
                    <a:pt x="186" y="378"/>
                  </a:lnTo>
                  <a:lnTo>
                    <a:pt x="186" y="378"/>
                  </a:lnTo>
                  <a:lnTo>
                    <a:pt x="186" y="378"/>
                  </a:lnTo>
                  <a:lnTo>
                    <a:pt x="188" y="378"/>
                  </a:lnTo>
                  <a:lnTo>
                    <a:pt x="188" y="378"/>
                  </a:lnTo>
                  <a:lnTo>
                    <a:pt x="188" y="378"/>
                  </a:lnTo>
                  <a:lnTo>
                    <a:pt x="192" y="376"/>
                  </a:lnTo>
                  <a:lnTo>
                    <a:pt x="196" y="374"/>
                  </a:lnTo>
                  <a:lnTo>
                    <a:pt x="198" y="370"/>
                  </a:lnTo>
                  <a:lnTo>
                    <a:pt x="198" y="366"/>
                  </a:lnTo>
                  <a:lnTo>
                    <a:pt x="198" y="366"/>
                  </a:lnTo>
                  <a:lnTo>
                    <a:pt x="198" y="360"/>
                  </a:lnTo>
                  <a:lnTo>
                    <a:pt x="196" y="356"/>
                  </a:lnTo>
                  <a:lnTo>
                    <a:pt x="192" y="354"/>
                  </a:lnTo>
                  <a:lnTo>
                    <a:pt x="188" y="352"/>
                  </a:lnTo>
                  <a:lnTo>
                    <a:pt x="188" y="352"/>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13" name="Group 39"/>
          <p:cNvGrpSpPr/>
          <p:nvPr/>
        </p:nvGrpSpPr>
        <p:grpSpPr>
          <a:xfrm>
            <a:off x="6247795" y="2390093"/>
            <a:ext cx="5423370" cy="896425"/>
            <a:chOff x="6217607" y="3293609"/>
            <a:chExt cx="5532120" cy="914400"/>
          </a:xfrm>
        </p:grpSpPr>
        <p:sp>
          <p:nvSpPr>
            <p:cNvPr id="14" name="Rectangle 4"/>
            <p:cNvSpPr/>
            <p:nvPr/>
          </p:nvSpPr>
          <p:spPr>
            <a:xfrm>
              <a:off x="6217607" y="3293609"/>
              <a:ext cx="5532120" cy="914400"/>
            </a:xfrm>
            <a:prstGeom prst="rect">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FFFFFF"/>
                  </a:solidFill>
                  <a:effectLst/>
                  <a:uLnTx/>
                  <a:uFillTx/>
                  <a:cs typeface="Segoe UI"/>
                </a:rPr>
                <a:t>CONTEXTO E HISTORIA</a:t>
              </a:r>
              <a:endParaRPr kumimoji="0" lang="en-US" sz="2353" b="0" i="0" u="none" strike="noStrike" kern="0" cap="none" spc="0" normalizeH="0" baseline="0" noProof="0" dirty="0">
                <a:ln>
                  <a:noFill/>
                </a:ln>
                <a:solidFill>
                  <a:srgbClr val="FFFFFF"/>
                </a:solidFill>
                <a:effectLst/>
                <a:uLnTx/>
                <a:uFillTx/>
              </a:endParaRPr>
            </a:p>
          </p:txBody>
        </p:sp>
        <p:sp>
          <p:nvSpPr>
            <p:cNvPr id="15" name="Freeform 17"/>
            <p:cNvSpPr>
              <a:spLocks noEditPoints="1"/>
            </p:cNvSpPr>
            <p:nvPr/>
          </p:nvSpPr>
          <p:spPr bwMode="auto">
            <a:xfrm>
              <a:off x="6434137" y="3561103"/>
              <a:ext cx="379411" cy="379411"/>
            </a:xfrm>
            <a:custGeom>
              <a:avLst/>
              <a:gdLst>
                <a:gd name="T0" fmla="*/ 118 w 382"/>
                <a:gd name="T1" fmla="*/ 2 h 382"/>
                <a:gd name="T2" fmla="*/ 86 w 382"/>
                <a:gd name="T3" fmla="*/ 22 h 382"/>
                <a:gd name="T4" fmla="*/ 78 w 382"/>
                <a:gd name="T5" fmla="*/ 332 h 382"/>
                <a:gd name="T6" fmla="*/ 70 w 382"/>
                <a:gd name="T7" fmla="*/ 350 h 382"/>
                <a:gd name="T8" fmla="*/ 50 w 382"/>
                <a:gd name="T9" fmla="*/ 356 h 382"/>
                <a:gd name="T10" fmla="*/ 26 w 382"/>
                <a:gd name="T11" fmla="*/ 332 h 382"/>
                <a:gd name="T12" fmla="*/ 22 w 382"/>
                <a:gd name="T13" fmla="*/ 144 h 382"/>
                <a:gd name="T14" fmla="*/ 8 w 382"/>
                <a:gd name="T15" fmla="*/ 142 h 382"/>
                <a:gd name="T16" fmla="*/ 0 w 382"/>
                <a:gd name="T17" fmla="*/ 332 h 382"/>
                <a:gd name="T18" fmla="*/ 8 w 382"/>
                <a:gd name="T19" fmla="*/ 360 h 382"/>
                <a:gd name="T20" fmla="*/ 40 w 382"/>
                <a:gd name="T21" fmla="*/ 382 h 382"/>
                <a:gd name="T22" fmla="*/ 60 w 382"/>
                <a:gd name="T23" fmla="*/ 382 h 382"/>
                <a:gd name="T24" fmla="*/ 94 w 382"/>
                <a:gd name="T25" fmla="*/ 360 h 382"/>
                <a:gd name="T26" fmla="*/ 104 w 382"/>
                <a:gd name="T27" fmla="*/ 50 h 382"/>
                <a:gd name="T28" fmla="*/ 118 w 382"/>
                <a:gd name="T29" fmla="*/ 28 h 382"/>
                <a:gd name="T30" fmla="*/ 338 w 382"/>
                <a:gd name="T31" fmla="*/ 28 h 382"/>
                <a:gd name="T32" fmla="*/ 356 w 382"/>
                <a:gd name="T33" fmla="*/ 332 h 382"/>
                <a:gd name="T34" fmla="*/ 338 w 382"/>
                <a:gd name="T35" fmla="*/ 354 h 382"/>
                <a:gd name="T36" fmla="*/ 130 w 382"/>
                <a:gd name="T37" fmla="*/ 358 h 382"/>
                <a:gd name="T38" fmla="*/ 122 w 382"/>
                <a:gd name="T39" fmla="*/ 370 h 382"/>
                <a:gd name="T40" fmla="*/ 136 w 382"/>
                <a:gd name="T41" fmla="*/ 382 h 382"/>
                <a:gd name="T42" fmla="*/ 350 w 382"/>
                <a:gd name="T43" fmla="*/ 378 h 382"/>
                <a:gd name="T44" fmla="*/ 378 w 382"/>
                <a:gd name="T45" fmla="*/ 352 h 382"/>
                <a:gd name="T46" fmla="*/ 382 w 382"/>
                <a:gd name="T47" fmla="*/ 50 h 382"/>
                <a:gd name="T48" fmla="*/ 366 w 382"/>
                <a:gd name="T49" fmla="*/ 14 h 382"/>
                <a:gd name="T50" fmla="*/ 330 w 382"/>
                <a:gd name="T51" fmla="*/ 0 h 382"/>
                <a:gd name="T52" fmla="*/ 308 w 382"/>
                <a:gd name="T53" fmla="*/ 104 h 382"/>
                <a:gd name="T54" fmla="*/ 322 w 382"/>
                <a:gd name="T55" fmla="*/ 92 h 382"/>
                <a:gd name="T56" fmla="*/ 314 w 382"/>
                <a:gd name="T57" fmla="*/ 80 h 382"/>
                <a:gd name="T58" fmla="*/ 144 w 382"/>
                <a:gd name="T59" fmla="*/ 80 h 382"/>
                <a:gd name="T60" fmla="*/ 136 w 382"/>
                <a:gd name="T61" fmla="*/ 92 h 382"/>
                <a:gd name="T62" fmla="*/ 150 w 382"/>
                <a:gd name="T63" fmla="*/ 104 h 382"/>
                <a:gd name="T64" fmla="*/ 308 w 382"/>
                <a:gd name="T65" fmla="*/ 166 h 382"/>
                <a:gd name="T66" fmla="*/ 322 w 382"/>
                <a:gd name="T67" fmla="*/ 152 h 382"/>
                <a:gd name="T68" fmla="*/ 314 w 382"/>
                <a:gd name="T69" fmla="*/ 140 h 382"/>
                <a:gd name="T70" fmla="*/ 144 w 382"/>
                <a:gd name="T71" fmla="*/ 140 h 382"/>
                <a:gd name="T72" fmla="*/ 136 w 382"/>
                <a:gd name="T73" fmla="*/ 152 h 382"/>
                <a:gd name="T74" fmla="*/ 150 w 382"/>
                <a:gd name="T75" fmla="*/ 166 h 382"/>
                <a:gd name="T76" fmla="*/ 308 w 382"/>
                <a:gd name="T77" fmla="*/ 226 h 382"/>
                <a:gd name="T78" fmla="*/ 322 w 382"/>
                <a:gd name="T79" fmla="*/ 214 h 382"/>
                <a:gd name="T80" fmla="*/ 314 w 382"/>
                <a:gd name="T81" fmla="*/ 202 h 382"/>
                <a:gd name="T82" fmla="*/ 144 w 382"/>
                <a:gd name="T83" fmla="*/ 202 h 382"/>
                <a:gd name="T84" fmla="*/ 136 w 382"/>
                <a:gd name="T85" fmla="*/ 214 h 382"/>
                <a:gd name="T86" fmla="*/ 150 w 382"/>
                <a:gd name="T87" fmla="*/ 226 h 382"/>
                <a:gd name="T88" fmla="*/ 308 w 382"/>
                <a:gd name="T89" fmla="*/ 288 h 382"/>
                <a:gd name="T90" fmla="*/ 322 w 382"/>
                <a:gd name="T91" fmla="*/ 274 h 382"/>
                <a:gd name="T92" fmla="*/ 314 w 382"/>
                <a:gd name="T93" fmla="*/ 262 h 382"/>
                <a:gd name="T94" fmla="*/ 144 w 382"/>
                <a:gd name="T95" fmla="*/ 262 h 382"/>
                <a:gd name="T96" fmla="*/ 136 w 382"/>
                <a:gd name="T97" fmla="*/ 274 h 382"/>
                <a:gd name="T98" fmla="*/ 150 w 382"/>
                <a:gd name="T99" fmla="*/ 28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2" h="382">
                  <a:moveTo>
                    <a:pt x="330" y="0"/>
                  </a:moveTo>
                  <a:lnTo>
                    <a:pt x="128" y="0"/>
                  </a:lnTo>
                  <a:lnTo>
                    <a:pt x="128" y="0"/>
                  </a:lnTo>
                  <a:lnTo>
                    <a:pt x="118" y="2"/>
                  </a:lnTo>
                  <a:lnTo>
                    <a:pt x="108" y="4"/>
                  </a:lnTo>
                  <a:lnTo>
                    <a:pt x="100" y="8"/>
                  </a:lnTo>
                  <a:lnTo>
                    <a:pt x="92" y="14"/>
                  </a:lnTo>
                  <a:lnTo>
                    <a:pt x="86" y="22"/>
                  </a:lnTo>
                  <a:lnTo>
                    <a:pt x="82" y="30"/>
                  </a:lnTo>
                  <a:lnTo>
                    <a:pt x="78" y="40"/>
                  </a:lnTo>
                  <a:lnTo>
                    <a:pt x="78" y="50"/>
                  </a:lnTo>
                  <a:lnTo>
                    <a:pt x="78" y="332"/>
                  </a:lnTo>
                  <a:lnTo>
                    <a:pt x="78" y="332"/>
                  </a:lnTo>
                  <a:lnTo>
                    <a:pt x="78" y="338"/>
                  </a:lnTo>
                  <a:lnTo>
                    <a:pt x="76" y="342"/>
                  </a:lnTo>
                  <a:lnTo>
                    <a:pt x="70" y="350"/>
                  </a:lnTo>
                  <a:lnTo>
                    <a:pt x="60" y="354"/>
                  </a:lnTo>
                  <a:lnTo>
                    <a:pt x="50" y="356"/>
                  </a:lnTo>
                  <a:lnTo>
                    <a:pt x="50" y="356"/>
                  </a:lnTo>
                  <a:lnTo>
                    <a:pt x="50" y="356"/>
                  </a:lnTo>
                  <a:lnTo>
                    <a:pt x="40" y="354"/>
                  </a:lnTo>
                  <a:lnTo>
                    <a:pt x="32" y="350"/>
                  </a:lnTo>
                  <a:lnTo>
                    <a:pt x="28" y="342"/>
                  </a:lnTo>
                  <a:lnTo>
                    <a:pt x="26" y="332"/>
                  </a:lnTo>
                  <a:lnTo>
                    <a:pt x="26" y="154"/>
                  </a:lnTo>
                  <a:lnTo>
                    <a:pt x="26" y="154"/>
                  </a:lnTo>
                  <a:lnTo>
                    <a:pt x="24" y="148"/>
                  </a:lnTo>
                  <a:lnTo>
                    <a:pt x="22" y="144"/>
                  </a:lnTo>
                  <a:lnTo>
                    <a:pt x="18" y="142"/>
                  </a:lnTo>
                  <a:lnTo>
                    <a:pt x="12" y="140"/>
                  </a:lnTo>
                  <a:lnTo>
                    <a:pt x="12" y="140"/>
                  </a:lnTo>
                  <a:lnTo>
                    <a:pt x="8" y="142"/>
                  </a:lnTo>
                  <a:lnTo>
                    <a:pt x="4" y="144"/>
                  </a:lnTo>
                  <a:lnTo>
                    <a:pt x="0" y="148"/>
                  </a:lnTo>
                  <a:lnTo>
                    <a:pt x="0" y="154"/>
                  </a:lnTo>
                  <a:lnTo>
                    <a:pt x="0" y="332"/>
                  </a:lnTo>
                  <a:lnTo>
                    <a:pt x="0" y="332"/>
                  </a:lnTo>
                  <a:lnTo>
                    <a:pt x="0" y="342"/>
                  </a:lnTo>
                  <a:lnTo>
                    <a:pt x="4" y="352"/>
                  </a:lnTo>
                  <a:lnTo>
                    <a:pt x="8" y="360"/>
                  </a:lnTo>
                  <a:lnTo>
                    <a:pt x="14" y="368"/>
                  </a:lnTo>
                  <a:lnTo>
                    <a:pt x="22" y="374"/>
                  </a:lnTo>
                  <a:lnTo>
                    <a:pt x="30" y="378"/>
                  </a:lnTo>
                  <a:lnTo>
                    <a:pt x="40" y="382"/>
                  </a:lnTo>
                  <a:lnTo>
                    <a:pt x="50" y="382"/>
                  </a:lnTo>
                  <a:lnTo>
                    <a:pt x="50" y="382"/>
                  </a:lnTo>
                  <a:lnTo>
                    <a:pt x="50" y="382"/>
                  </a:lnTo>
                  <a:lnTo>
                    <a:pt x="60" y="382"/>
                  </a:lnTo>
                  <a:lnTo>
                    <a:pt x="70" y="378"/>
                  </a:lnTo>
                  <a:lnTo>
                    <a:pt x="80" y="374"/>
                  </a:lnTo>
                  <a:lnTo>
                    <a:pt x="88" y="368"/>
                  </a:lnTo>
                  <a:lnTo>
                    <a:pt x="94" y="360"/>
                  </a:lnTo>
                  <a:lnTo>
                    <a:pt x="100" y="352"/>
                  </a:lnTo>
                  <a:lnTo>
                    <a:pt x="102" y="342"/>
                  </a:lnTo>
                  <a:lnTo>
                    <a:pt x="104" y="332"/>
                  </a:lnTo>
                  <a:lnTo>
                    <a:pt x="104" y="50"/>
                  </a:lnTo>
                  <a:lnTo>
                    <a:pt x="104" y="50"/>
                  </a:lnTo>
                  <a:lnTo>
                    <a:pt x="106" y="40"/>
                  </a:lnTo>
                  <a:lnTo>
                    <a:pt x="110" y="32"/>
                  </a:lnTo>
                  <a:lnTo>
                    <a:pt x="118" y="28"/>
                  </a:lnTo>
                  <a:lnTo>
                    <a:pt x="128" y="26"/>
                  </a:lnTo>
                  <a:lnTo>
                    <a:pt x="330" y="26"/>
                  </a:lnTo>
                  <a:lnTo>
                    <a:pt x="330" y="26"/>
                  </a:lnTo>
                  <a:lnTo>
                    <a:pt x="338" y="28"/>
                  </a:lnTo>
                  <a:lnTo>
                    <a:pt x="348" y="32"/>
                  </a:lnTo>
                  <a:lnTo>
                    <a:pt x="354" y="40"/>
                  </a:lnTo>
                  <a:lnTo>
                    <a:pt x="356" y="50"/>
                  </a:lnTo>
                  <a:lnTo>
                    <a:pt x="356" y="332"/>
                  </a:lnTo>
                  <a:lnTo>
                    <a:pt x="356" y="332"/>
                  </a:lnTo>
                  <a:lnTo>
                    <a:pt x="354" y="342"/>
                  </a:lnTo>
                  <a:lnTo>
                    <a:pt x="348" y="350"/>
                  </a:lnTo>
                  <a:lnTo>
                    <a:pt x="338" y="354"/>
                  </a:lnTo>
                  <a:lnTo>
                    <a:pt x="330" y="356"/>
                  </a:lnTo>
                  <a:lnTo>
                    <a:pt x="136" y="356"/>
                  </a:lnTo>
                  <a:lnTo>
                    <a:pt x="136" y="356"/>
                  </a:lnTo>
                  <a:lnTo>
                    <a:pt x="130" y="358"/>
                  </a:lnTo>
                  <a:lnTo>
                    <a:pt x="126" y="360"/>
                  </a:lnTo>
                  <a:lnTo>
                    <a:pt x="124" y="364"/>
                  </a:lnTo>
                  <a:lnTo>
                    <a:pt x="122" y="370"/>
                  </a:lnTo>
                  <a:lnTo>
                    <a:pt x="122" y="370"/>
                  </a:lnTo>
                  <a:lnTo>
                    <a:pt x="124" y="374"/>
                  </a:lnTo>
                  <a:lnTo>
                    <a:pt x="126" y="378"/>
                  </a:lnTo>
                  <a:lnTo>
                    <a:pt x="130" y="382"/>
                  </a:lnTo>
                  <a:lnTo>
                    <a:pt x="136" y="382"/>
                  </a:lnTo>
                  <a:lnTo>
                    <a:pt x="330" y="382"/>
                  </a:lnTo>
                  <a:lnTo>
                    <a:pt x="330" y="382"/>
                  </a:lnTo>
                  <a:lnTo>
                    <a:pt x="340" y="382"/>
                  </a:lnTo>
                  <a:lnTo>
                    <a:pt x="350" y="378"/>
                  </a:lnTo>
                  <a:lnTo>
                    <a:pt x="358" y="374"/>
                  </a:lnTo>
                  <a:lnTo>
                    <a:pt x="366" y="368"/>
                  </a:lnTo>
                  <a:lnTo>
                    <a:pt x="372" y="360"/>
                  </a:lnTo>
                  <a:lnTo>
                    <a:pt x="378" y="352"/>
                  </a:lnTo>
                  <a:lnTo>
                    <a:pt x="380" y="342"/>
                  </a:lnTo>
                  <a:lnTo>
                    <a:pt x="382" y="332"/>
                  </a:lnTo>
                  <a:lnTo>
                    <a:pt x="382" y="50"/>
                  </a:lnTo>
                  <a:lnTo>
                    <a:pt x="382" y="50"/>
                  </a:lnTo>
                  <a:lnTo>
                    <a:pt x="380" y="40"/>
                  </a:lnTo>
                  <a:lnTo>
                    <a:pt x="378" y="30"/>
                  </a:lnTo>
                  <a:lnTo>
                    <a:pt x="372" y="22"/>
                  </a:lnTo>
                  <a:lnTo>
                    <a:pt x="366" y="14"/>
                  </a:lnTo>
                  <a:lnTo>
                    <a:pt x="358" y="8"/>
                  </a:lnTo>
                  <a:lnTo>
                    <a:pt x="350" y="4"/>
                  </a:lnTo>
                  <a:lnTo>
                    <a:pt x="340" y="2"/>
                  </a:lnTo>
                  <a:lnTo>
                    <a:pt x="330" y="0"/>
                  </a:lnTo>
                  <a:lnTo>
                    <a:pt x="330" y="0"/>
                  </a:lnTo>
                  <a:close/>
                  <a:moveTo>
                    <a:pt x="150" y="104"/>
                  </a:moveTo>
                  <a:lnTo>
                    <a:pt x="308" y="104"/>
                  </a:lnTo>
                  <a:lnTo>
                    <a:pt x="308" y="104"/>
                  </a:lnTo>
                  <a:lnTo>
                    <a:pt x="314" y="104"/>
                  </a:lnTo>
                  <a:lnTo>
                    <a:pt x="318" y="100"/>
                  </a:lnTo>
                  <a:lnTo>
                    <a:pt x="320" y="96"/>
                  </a:lnTo>
                  <a:lnTo>
                    <a:pt x="322" y="92"/>
                  </a:lnTo>
                  <a:lnTo>
                    <a:pt x="322" y="92"/>
                  </a:lnTo>
                  <a:lnTo>
                    <a:pt x="320" y="86"/>
                  </a:lnTo>
                  <a:lnTo>
                    <a:pt x="318" y="82"/>
                  </a:lnTo>
                  <a:lnTo>
                    <a:pt x="314" y="80"/>
                  </a:lnTo>
                  <a:lnTo>
                    <a:pt x="308" y="78"/>
                  </a:lnTo>
                  <a:lnTo>
                    <a:pt x="150" y="78"/>
                  </a:lnTo>
                  <a:lnTo>
                    <a:pt x="150" y="78"/>
                  </a:lnTo>
                  <a:lnTo>
                    <a:pt x="144" y="80"/>
                  </a:lnTo>
                  <a:lnTo>
                    <a:pt x="140" y="82"/>
                  </a:lnTo>
                  <a:lnTo>
                    <a:pt x="138" y="86"/>
                  </a:lnTo>
                  <a:lnTo>
                    <a:pt x="136" y="92"/>
                  </a:lnTo>
                  <a:lnTo>
                    <a:pt x="136" y="92"/>
                  </a:lnTo>
                  <a:lnTo>
                    <a:pt x="138" y="96"/>
                  </a:lnTo>
                  <a:lnTo>
                    <a:pt x="140" y="100"/>
                  </a:lnTo>
                  <a:lnTo>
                    <a:pt x="144" y="104"/>
                  </a:lnTo>
                  <a:lnTo>
                    <a:pt x="150" y="104"/>
                  </a:lnTo>
                  <a:lnTo>
                    <a:pt x="150" y="104"/>
                  </a:lnTo>
                  <a:close/>
                  <a:moveTo>
                    <a:pt x="150" y="166"/>
                  </a:moveTo>
                  <a:lnTo>
                    <a:pt x="308" y="166"/>
                  </a:lnTo>
                  <a:lnTo>
                    <a:pt x="308" y="166"/>
                  </a:lnTo>
                  <a:lnTo>
                    <a:pt x="314" y="164"/>
                  </a:lnTo>
                  <a:lnTo>
                    <a:pt x="318" y="162"/>
                  </a:lnTo>
                  <a:lnTo>
                    <a:pt x="320" y="158"/>
                  </a:lnTo>
                  <a:lnTo>
                    <a:pt x="322" y="152"/>
                  </a:lnTo>
                  <a:lnTo>
                    <a:pt x="322" y="152"/>
                  </a:lnTo>
                  <a:lnTo>
                    <a:pt x="320" y="148"/>
                  </a:lnTo>
                  <a:lnTo>
                    <a:pt x="318" y="144"/>
                  </a:lnTo>
                  <a:lnTo>
                    <a:pt x="314" y="140"/>
                  </a:lnTo>
                  <a:lnTo>
                    <a:pt x="308" y="140"/>
                  </a:lnTo>
                  <a:lnTo>
                    <a:pt x="150" y="140"/>
                  </a:lnTo>
                  <a:lnTo>
                    <a:pt x="150" y="140"/>
                  </a:lnTo>
                  <a:lnTo>
                    <a:pt x="144" y="140"/>
                  </a:lnTo>
                  <a:lnTo>
                    <a:pt x="140" y="144"/>
                  </a:lnTo>
                  <a:lnTo>
                    <a:pt x="138" y="148"/>
                  </a:lnTo>
                  <a:lnTo>
                    <a:pt x="136" y="152"/>
                  </a:lnTo>
                  <a:lnTo>
                    <a:pt x="136" y="152"/>
                  </a:lnTo>
                  <a:lnTo>
                    <a:pt x="138" y="158"/>
                  </a:lnTo>
                  <a:lnTo>
                    <a:pt x="140" y="162"/>
                  </a:lnTo>
                  <a:lnTo>
                    <a:pt x="144" y="164"/>
                  </a:lnTo>
                  <a:lnTo>
                    <a:pt x="150" y="166"/>
                  </a:lnTo>
                  <a:lnTo>
                    <a:pt x="150" y="166"/>
                  </a:lnTo>
                  <a:close/>
                  <a:moveTo>
                    <a:pt x="150" y="226"/>
                  </a:moveTo>
                  <a:lnTo>
                    <a:pt x="308" y="226"/>
                  </a:lnTo>
                  <a:lnTo>
                    <a:pt x="308" y="226"/>
                  </a:lnTo>
                  <a:lnTo>
                    <a:pt x="314" y="226"/>
                  </a:lnTo>
                  <a:lnTo>
                    <a:pt x="318" y="222"/>
                  </a:lnTo>
                  <a:lnTo>
                    <a:pt x="320" y="218"/>
                  </a:lnTo>
                  <a:lnTo>
                    <a:pt x="322" y="214"/>
                  </a:lnTo>
                  <a:lnTo>
                    <a:pt x="322" y="214"/>
                  </a:lnTo>
                  <a:lnTo>
                    <a:pt x="320" y="208"/>
                  </a:lnTo>
                  <a:lnTo>
                    <a:pt x="318" y="204"/>
                  </a:lnTo>
                  <a:lnTo>
                    <a:pt x="314" y="202"/>
                  </a:lnTo>
                  <a:lnTo>
                    <a:pt x="308" y="200"/>
                  </a:lnTo>
                  <a:lnTo>
                    <a:pt x="150" y="200"/>
                  </a:lnTo>
                  <a:lnTo>
                    <a:pt x="150" y="200"/>
                  </a:lnTo>
                  <a:lnTo>
                    <a:pt x="144" y="202"/>
                  </a:lnTo>
                  <a:lnTo>
                    <a:pt x="140" y="204"/>
                  </a:lnTo>
                  <a:lnTo>
                    <a:pt x="138" y="208"/>
                  </a:lnTo>
                  <a:lnTo>
                    <a:pt x="136" y="214"/>
                  </a:lnTo>
                  <a:lnTo>
                    <a:pt x="136" y="214"/>
                  </a:lnTo>
                  <a:lnTo>
                    <a:pt x="138" y="218"/>
                  </a:lnTo>
                  <a:lnTo>
                    <a:pt x="140" y="222"/>
                  </a:lnTo>
                  <a:lnTo>
                    <a:pt x="144" y="226"/>
                  </a:lnTo>
                  <a:lnTo>
                    <a:pt x="150" y="226"/>
                  </a:lnTo>
                  <a:lnTo>
                    <a:pt x="150" y="226"/>
                  </a:lnTo>
                  <a:close/>
                  <a:moveTo>
                    <a:pt x="150" y="288"/>
                  </a:moveTo>
                  <a:lnTo>
                    <a:pt x="308" y="288"/>
                  </a:lnTo>
                  <a:lnTo>
                    <a:pt x="308" y="288"/>
                  </a:lnTo>
                  <a:lnTo>
                    <a:pt x="314" y="286"/>
                  </a:lnTo>
                  <a:lnTo>
                    <a:pt x="318" y="284"/>
                  </a:lnTo>
                  <a:lnTo>
                    <a:pt x="320" y="280"/>
                  </a:lnTo>
                  <a:lnTo>
                    <a:pt x="322" y="274"/>
                  </a:lnTo>
                  <a:lnTo>
                    <a:pt x="322" y="274"/>
                  </a:lnTo>
                  <a:lnTo>
                    <a:pt x="320" y="268"/>
                  </a:lnTo>
                  <a:lnTo>
                    <a:pt x="318" y="264"/>
                  </a:lnTo>
                  <a:lnTo>
                    <a:pt x="314" y="262"/>
                  </a:lnTo>
                  <a:lnTo>
                    <a:pt x="308" y="260"/>
                  </a:lnTo>
                  <a:lnTo>
                    <a:pt x="150" y="260"/>
                  </a:lnTo>
                  <a:lnTo>
                    <a:pt x="150" y="260"/>
                  </a:lnTo>
                  <a:lnTo>
                    <a:pt x="144" y="262"/>
                  </a:lnTo>
                  <a:lnTo>
                    <a:pt x="140" y="264"/>
                  </a:lnTo>
                  <a:lnTo>
                    <a:pt x="138" y="268"/>
                  </a:lnTo>
                  <a:lnTo>
                    <a:pt x="136" y="274"/>
                  </a:lnTo>
                  <a:lnTo>
                    <a:pt x="136" y="274"/>
                  </a:lnTo>
                  <a:lnTo>
                    <a:pt x="138" y="280"/>
                  </a:lnTo>
                  <a:lnTo>
                    <a:pt x="140" y="284"/>
                  </a:lnTo>
                  <a:lnTo>
                    <a:pt x="144" y="286"/>
                  </a:lnTo>
                  <a:lnTo>
                    <a:pt x="150" y="288"/>
                  </a:lnTo>
                  <a:lnTo>
                    <a:pt x="150" y="288"/>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16" name="Group 35"/>
          <p:cNvGrpSpPr/>
          <p:nvPr/>
        </p:nvGrpSpPr>
        <p:grpSpPr>
          <a:xfrm>
            <a:off x="613071" y="1319808"/>
            <a:ext cx="5423370" cy="896425"/>
            <a:chOff x="469895" y="2201862"/>
            <a:chExt cx="5532120" cy="914400"/>
          </a:xfrm>
        </p:grpSpPr>
        <p:sp>
          <p:nvSpPr>
            <p:cNvPr id="17" name="Rectangle 6"/>
            <p:cNvSpPr/>
            <p:nvPr/>
          </p:nvSpPr>
          <p:spPr>
            <a:xfrm>
              <a:off x="469895" y="2201862"/>
              <a:ext cx="5532120" cy="914400"/>
            </a:xfrm>
            <a:prstGeom prst="rect">
              <a:avLst/>
            </a:prstGeom>
            <a:solidFill>
              <a:srgbClr val="3C3C3C"/>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FFFFFF"/>
                  </a:solidFill>
                  <a:effectLst/>
                  <a:uLnTx/>
                  <a:uFillTx/>
                </a:rPr>
                <a:t>DEFINICIÓN ÚNICA</a:t>
              </a:r>
            </a:p>
          </p:txBody>
        </p:sp>
        <p:sp>
          <p:nvSpPr>
            <p:cNvPr id="18" name="Freeform 21"/>
            <p:cNvSpPr>
              <a:spLocks noEditPoints="1"/>
            </p:cNvSpPr>
            <p:nvPr/>
          </p:nvSpPr>
          <p:spPr bwMode="auto">
            <a:xfrm>
              <a:off x="692150" y="2452252"/>
              <a:ext cx="447988" cy="438405"/>
            </a:xfrm>
            <a:custGeom>
              <a:avLst/>
              <a:gdLst>
                <a:gd name="T0" fmla="*/ 256 w 374"/>
                <a:gd name="T1" fmla="*/ 106 h 366"/>
                <a:gd name="T2" fmla="*/ 250 w 374"/>
                <a:gd name="T3" fmla="*/ 134 h 366"/>
                <a:gd name="T4" fmla="*/ 276 w 374"/>
                <a:gd name="T5" fmla="*/ 150 h 366"/>
                <a:gd name="T6" fmla="*/ 302 w 374"/>
                <a:gd name="T7" fmla="*/ 124 h 366"/>
                <a:gd name="T8" fmla="*/ 286 w 374"/>
                <a:gd name="T9" fmla="*/ 100 h 366"/>
                <a:gd name="T10" fmla="*/ 188 w 374"/>
                <a:gd name="T11" fmla="*/ 98 h 366"/>
                <a:gd name="T12" fmla="*/ 162 w 374"/>
                <a:gd name="T13" fmla="*/ 124 h 366"/>
                <a:gd name="T14" fmla="*/ 178 w 374"/>
                <a:gd name="T15" fmla="*/ 148 h 366"/>
                <a:gd name="T16" fmla="*/ 206 w 374"/>
                <a:gd name="T17" fmla="*/ 142 h 366"/>
                <a:gd name="T18" fmla="*/ 212 w 374"/>
                <a:gd name="T19" fmla="*/ 114 h 366"/>
                <a:gd name="T20" fmla="*/ 188 w 374"/>
                <a:gd name="T21" fmla="*/ 98 h 366"/>
                <a:gd name="T22" fmla="*/ 82 w 374"/>
                <a:gd name="T23" fmla="*/ 106 h 366"/>
                <a:gd name="T24" fmla="*/ 76 w 374"/>
                <a:gd name="T25" fmla="*/ 134 h 366"/>
                <a:gd name="T26" fmla="*/ 100 w 374"/>
                <a:gd name="T27" fmla="*/ 150 h 366"/>
                <a:gd name="T28" fmla="*/ 126 w 374"/>
                <a:gd name="T29" fmla="*/ 124 h 366"/>
                <a:gd name="T30" fmla="*/ 110 w 374"/>
                <a:gd name="T31" fmla="*/ 100 h 366"/>
                <a:gd name="T32" fmla="*/ 372 w 374"/>
                <a:gd name="T33" fmla="*/ 34 h 366"/>
                <a:gd name="T34" fmla="*/ 358 w 374"/>
                <a:gd name="T35" fmla="*/ 10 h 366"/>
                <a:gd name="T36" fmla="*/ 336 w 374"/>
                <a:gd name="T37" fmla="*/ 0 h 366"/>
                <a:gd name="T38" fmla="*/ 34 w 374"/>
                <a:gd name="T39" fmla="*/ 2 h 366"/>
                <a:gd name="T40" fmla="*/ 6 w 374"/>
                <a:gd name="T41" fmla="*/ 22 h 366"/>
                <a:gd name="T42" fmla="*/ 0 w 374"/>
                <a:gd name="T43" fmla="*/ 206 h 366"/>
                <a:gd name="T44" fmla="*/ 0 w 374"/>
                <a:gd name="T45" fmla="*/ 212 h 366"/>
                <a:gd name="T46" fmla="*/ 14 w 374"/>
                <a:gd name="T47" fmla="*/ 248 h 366"/>
                <a:gd name="T48" fmla="*/ 52 w 374"/>
                <a:gd name="T49" fmla="*/ 260 h 366"/>
                <a:gd name="T50" fmla="*/ 56 w 374"/>
                <a:gd name="T51" fmla="*/ 260 h 366"/>
                <a:gd name="T52" fmla="*/ 60 w 374"/>
                <a:gd name="T53" fmla="*/ 334 h 366"/>
                <a:gd name="T54" fmla="*/ 86 w 374"/>
                <a:gd name="T55" fmla="*/ 364 h 366"/>
                <a:gd name="T56" fmla="*/ 104 w 374"/>
                <a:gd name="T57" fmla="*/ 364 h 366"/>
                <a:gd name="T58" fmla="*/ 124 w 374"/>
                <a:gd name="T59" fmla="*/ 350 h 366"/>
                <a:gd name="T60" fmla="*/ 330 w 374"/>
                <a:gd name="T61" fmla="*/ 262 h 366"/>
                <a:gd name="T62" fmla="*/ 366 w 374"/>
                <a:gd name="T63" fmla="*/ 242 h 366"/>
                <a:gd name="T64" fmla="*/ 374 w 374"/>
                <a:gd name="T65" fmla="*/ 36 h 366"/>
                <a:gd name="T66" fmla="*/ 348 w 374"/>
                <a:gd name="T67" fmla="*/ 222 h 366"/>
                <a:gd name="T68" fmla="*/ 338 w 374"/>
                <a:gd name="T69" fmla="*/ 234 h 366"/>
                <a:gd name="T70" fmla="*/ 254 w 374"/>
                <a:gd name="T71" fmla="*/ 236 h 366"/>
                <a:gd name="T72" fmla="*/ 162 w 374"/>
                <a:gd name="T73" fmla="*/ 244 h 366"/>
                <a:gd name="T74" fmla="*/ 100 w 374"/>
                <a:gd name="T75" fmla="*/ 338 h 366"/>
                <a:gd name="T76" fmla="*/ 92 w 374"/>
                <a:gd name="T77" fmla="*/ 340 h 366"/>
                <a:gd name="T78" fmla="*/ 86 w 374"/>
                <a:gd name="T79" fmla="*/ 246 h 366"/>
                <a:gd name="T80" fmla="*/ 78 w 374"/>
                <a:gd name="T81" fmla="*/ 236 h 366"/>
                <a:gd name="T82" fmla="*/ 56 w 374"/>
                <a:gd name="T83" fmla="*/ 236 h 366"/>
                <a:gd name="T84" fmla="*/ 52 w 374"/>
                <a:gd name="T85" fmla="*/ 236 h 366"/>
                <a:gd name="T86" fmla="*/ 32 w 374"/>
                <a:gd name="T87" fmla="*/ 230 h 366"/>
                <a:gd name="T88" fmla="*/ 26 w 374"/>
                <a:gd name="T89" fmla="*/ 202 h 366"/>
                <a:gd name="T90" fmla="*/ 26 w 374"/>
                <a:gd name="T91" fmla="*/ 40 h 366"/>
                <a:gd name="T92" fmla="*/ 40 w 374"/>
                <a:gd name="T93" fmla="*/ 26 h 366"/>
                <a:gd name="T94" fmla="*/ 332 w 374"/>
                <a:gd name="T95" fmla="*/ 26 h 366"/>
                <a:gd name="T96" fmla="*/ 346 w 374"/>
                <a:gd name="T97" fmla="*/ 38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4" h="366">
                  <a:moveTo>
                    <a:pt x="276" y="98"/>
                  </a:moveTo>
                  <a:lnTo>
                    <a:pt x="276" y="98"/>
                  </a:lnTo>
                  <a:lnTo>
                    <a:pt x="264" y="100"/>
                  </a:lnTo>
                  <a:lnTo>
                    <a:pt x="256" y="106"/>
                  </a:lnTo>
                  <a:lnTo>
                    <a:pt x="250" y="114"/>
                  </a:lnTo>
                  <a:lnTo>
                    <a:pt x="248" y="124"/>
                  </a:lnTo>
                  <a:lnTo>
                    <a:pt x="248" y="124"/>
                  </a:lnTo>
                  <a:lnTo>
                    <a:pt x="250" y="134"/>
                  </a:lnTo>
                  <a:lnTo>
                    <a:pt x="256" y="142"/>
                  </a:lnTo>
                  <a:lnTo>
                    <a:pt x="264" y="148"/>
                  </a:lnTo>
                  <a:lnTo>
                    <a:pt x="276" y="150"/>
                  </a:lnTo>
                  <a:lnTo>
                    <a:pt x="276" y="150"/>
                  </a:lnTo>
                  <a:lnTo>
                    <a:pt x="286" y="148"/>
                  </a:lnTo>
                  <a:lnTo>
                    <a:pt x="294" y="142"/>
                  </a:lnTo>
                  <a:lnTo>
                    <a:pt x="300" y="134"/>
                  </a:lnTo>
                  <a:lnTo>
                    <a:pt x="302" y="124"/>
                  </a:lnTo>
                  <a:lnTo>
                    <a:pt x="302" y="124"/>
                  </a:lnTo>
                  <a:lnTo>
                    <a:pt x="300" y="114"/>
                  </a:lnTo>
                  <a:lnTo>
                    <a:pt x="294" y="106"/>
                  </a:lnTo>
                  <a:lnTo>
                    <a:pt x="286" y="100"/>
                  </a:lnTo>
                  <a:lnTo>
                    <a:pt x="276" y="98"/>
                  </a:lnTo>
                  <a:lnTo>
                    <a:pt x="276" y="98"/>
                  </a:lnTo>
                  <a:close/>
                  <a:moveTo>
                    <a:pt x="188" y="98"/>
                  </a:moveTo>
                  <a:lnTo>
                    <a:pt x="188" y="98"/>
                  </a:lnTo>
                  <a:lnTo>
                    <a:pt x="178" y="100"/>
                  </a:lnTo>
                  <a:lnTo>
                    <a:pt x="170" y="106"/>
                  </a:lnTo>
                  <a:lnTo>
                    <a:pt x="164" y="114"/>
                  </a:lnTo>
                  <a:lnTo>
                    <a:pt x="162" y="124"/>
                  </a:lnTo>
                  <a:lnTo>
                    <a:pt x="162" y="124"/>
                  </a:lnTo>
                  <a:lnTo>
                    <a:pt x="164" y="134"/>
                  </a:lnTo>
                  <a:lnTo>
                    <a:pt x="170" y="142"/>
                  </a:lnTo>
                  <a:lnTo>
                    <a:pt x="178" y="148"/>
                  </a:lnTo>
                  <a:lnTo>
                    <a:pt x="188" y="150"/>
                  </a:lnTo>
                  <a:lnTo>
                    <a:pt x="188" y="150"/>
                  </a:lnTo>
                  <a:lnTo>
                    <a:pt x="198" y="148"/>
                  </a:lnTo>
                  <a:lnTo>
                    <a:pt x="206" y="142"/>
                  </a:lnTo>
                  <a:lnTo>
                    <a:pt x="212" y="134"/>
                  </a:lnTo>
                  <a:lnTo>
                    <a:pt x="214" y="124"/>
                  </a:lnTo>
                  <a:lnTo>
                    <a:pt x="214" y="124"/>
                  </a:lnTo>
                  <a:lnTo>
                    <a:pt x="212" y="114"/>
                  </a:lnTo>
                  <a:lnTo>
                    <a:pt x="206" y="106"/>
                  </a:lnTo>
                  <a:lnTo>
                    <a:pt x="198" y="100"/>
                  </a:lnTo>
                  <a:lnTo>
                    <a:pt x="188" y="98"/>
                  </a:lnTo>
                  <a:lnTo>
                    <a:pt x="188" y="98"/>
                  </a:lnTo>
                  <a:close/>
                  <a:moveTo>
                    <a:pt x="100" y="98"/>
                  </a:moveTo>
                  <a:lnTo>
                    <a:pt x="100" y="98"/>
                  </a:lnTo>
                  <a:lnTo>
                    <a:pt x="90" y="100"/>
                  </a:lnTo>
                  <a:lnTo>
                    <a:pt x="82" y="106"/>
                  </a:lnTo>
                  <a:lnTo>
                    <a:pt x="76" y="114"/>
                  </a:lnTo>
                  <a:lnTo>
                    <a:pt x="74" y="124"/>
                  </a:lnTo>
                  <a:lnTo>
                    <a:pt x="74" y="124"/>
                  </a:lnTo>
                  <a:lnTo>
                    <a:pt x="76" y="134"/>
                  </a:lnTo>
                  <a:lnTo>
                    <a:pt x="82" y="142"/>
                  </a:lnTo>
                  <a:lnTo>
                    <a:pt x="90" y="148"/>
                  </a:lnTo>
                  <a:lnTo>
                    <a:pt x="100" y="150"/>
                  </a:lnTo>
                  <a:lnTo>
                    <a:pt x="100" y="150"/>
                  </a:lnTo>
                  <a:lnTo>
                    <a:pt x="110" y="148"/>
                  </a:lnTo>
                  <a:lnTo>
                    <a:pt x="120" y="142"/>
                  </a:lnTo>
                  <a:lnTo>
                    <a:pt x="124" y="134"/>
                  </a:lnTo>
                  <a:lnTo>
                    <a:pt x="126" y="124"/>
                  </a:lnTo>
                  <a:lnTo>
                    <a:pt x="126" y="124"/>
                  </a:lnTo>
                  <a:lnTo>
                    <a:pt x="124" y="114"/>
                  </a:lnTo>
                  <a:lnTo>
                    <a:pt x="120" y="106"/>
                  </a:lnTo>
                  <a:lnTo>
                    <a:pt x="110" y="100"/>
                  </a:lnTo>
                  <a:lnTo>
                    <a:pt x="100" y="98"/>
                  </a:lnTo>
                  <a:lnTo>
                    <a:pt x="100" y="98"/>
                  </a:lnTo>
                  <a:close/>
                  <a:moveTo>
                    <a:pt x="372" y="34"/>
                  </a:moveTo>
                  <a:lnTo>
                    <a:pt x="372" y="34"/>
                  </a:lnTo>
                  <a:lnTo>
                    <a:pt x="370" y="28"/>
                  </a:lnTo>
                  <a:lnTo>
                    <a:pt x="370" y="28"/>
                  </a:lnTo>
                  <a:lnTo>
                    <a:pt x="366" y="18"/>
                  </a:lnTo>
                  <a:lnTo>
                    <a:pt x="358" y="10"/>
                  </a:lnTo>
                  <a:lnTo>
                    <a:pt x="350" y="6"/>
                  </a:lnTo>
                  <a:lnTo>
                    <a:pt x="340" y="2"/>
                  </a:lnTo>
                  <a:lnTo>
                    <a:pt x="340" y="2"/>
                  </a:lnTo>
                  <a:lnTo>
                    <a:pt x="336" y="0"/>
                  </a:lnTo>
                  <a:lnTo>
                    <a:pt x="38" y="0"/>
                  </a:lnTo>
                  <a:lnTo>
                    <a:pt x="34" y="2"/>
                  </a:lnTo>
                  <a:lnTo>
                    <a:pt x="34" y="2"/>
                  </a:lnTo>
                  <a:lnTo>
                    <a:pt x="34" y="2"/>
                  </a:lnTo>
                  <a:lnTo>
                    <a:pt x="34" y="2"/>
                  </a:lnTo>
                  <a:lnTo>
                    <a:pt x="22" y="6"/>
                  </a:lnTo>
                  <a:lnTo>
                    <a:pt x="14" y="12"/>
                  </a:lnTo>
                  <a:lnTo>
                    <a:pt x="6" y="22"/>
                  </a:lnTo>
                  <a:lnTo>
                    <a:pt x="2" y="32"/>
                  </a:lnTo>
                  <a:lnTo>
                    <a:pt x="2" y="32"/>
                  </a:lnTo>
                  <a:lnTo>
                    <a:pt x="0" y="36"/>
                  </a:lnTo>
                  <a:lnTo>
                    <a:pt x="0" y="206"/>
                  </a:lnTo>
                  <a:lnTo>
                    <a:pt x="0" y="206"/>
                  </a:lnTo>
                  <a:lnTo>
                    <a:pt x="0" y="206"/>
                  </a:lnTo>
                  <a:lnTo>
                    <a:pt x="0" y="212"/>
                  </a:lnTo>
                  <a:lnTo>
                    <a:pt x="0" y="212"/>
                  </a:lnTo>
                  <a:lnTo>
                    <a:pt x="2" y="226"/>
                  </a:lnTo>
                  <a:lnTo>
                    <a:pt x="2" y="226"/>
                  </a:lnTo>
                  <a:lnTo>
                    <a:pt x="6" y="238"/>
                  </a:lnTo>
                  <a:lnTo>
                    <a:pt x="14" y="248"/>
                  </a:lnTo>
                  <a:lnTo>
                    <a:pt x="24" y="256"/>
                  </a:lnTo>
                  <a:lnTo>
                    <a:pt x="38" y="260"/>
                  </a:lnTo>
                  <a:lnTo>
                    <a:pt x="38" y="260"/>
                  </a:lnTo>
                  <a:lnTo>
                    <a:pt x="52" y="260"/>
                  </a:lnTo>
                  <a:lnTo>
                    <a:pt x="54" y="260"/>
                  </a:lnTo>
                  <a:lnTo>
                    <a:pt x="54" y="260"/>
                  </a:lnTo>
                  <a:lnTo>
                    <a:pt x="56" y="260"/>
                  </a:lnTo>
                  <a:lnTo>
                    <a:pt x="56" y="260"/>
                  </a:lnTo>
                  <a:lnTo>
                    <a:pt x="60" y="260"/>
                  </a:lnTo>
                  <a:lnTo>
                    <a:pt x="60" y="260"/>
                  </a:lnTo>
                  <a:lnTo>
                    <a:pt x="60" y="334"/>
                  </a:lnTo>
                  <a:lnTo>
                    <a:pt x="60" y="334"/>
                  </a:lnTo>
                  <a:lnTo>
                    <a:pt x="62" y="344"/>
                  </a:lnTo>
                  <a:lnTo>
                    <a:pt x="68" y="352"/>
                  </a:lnTo>
                  <a:lnTo>
                    <a:pt x="78" y="360"/>
                  </a:lnTo>
                  <a:lnTo>
                    <a:pt x="86" y="364"/>
                  </a:lnTo>
                  <a:lnTo>
                    <a:pt x="86" y="364"/>
                  </a:lnTo>
                  <a:lnTo>
                    <a:pt x="96" y="366"/>
                  </a:lnTo>
                  <a:lnTo>
                    <a:pt x="96" y="366"/>
                  </a:lnTo>
                  <a:lnTo>
                    <a:pt x="104" y="364"/>
                  </a:lnTo>
                  <a:lnTo>
                    <a:pt x="112" y="362"/>
                  </a:lnTo>
                  <a:lnTo>
                    <a:pt x="118" y="356"/>
                  </a:lnTo>
                  <a:lnTo>
                    <a:pt x="124" y="350"/>
                  </a:lnTo>
                  <a:lnTo>
                    <a:pt x="124" y="350"/>
                  </a:lnTo>
                  <a:lnTo>
                    <a:pt x="182" y="262"/>
                  </a:lnTo>
                  <a:lnTo>
                    <a:pt x="254" y="262"/>
                  </a:lnTo>
                  <a:lnTo>
                    <a:pt x="330" y="262"/>
                  </a:lnTo>
                  <a:lnTo>
                    <a:pt x="330" y="262"/>
                  </a:lnTo>
                  <a:lnTo>
                    <a:pt x="340" y="260"/>
                  </a:lnTo>
                  <a:lnTo>
                    <a:pt x="350" y="256"/>
                  </a:lnTo>
                  <a:lnTo>
                    <a:pt x="358" y="250"/>
                  </a:lnTo>
                  <a:lnTo>
                    <a:pt x="366" y="242"/>
                  </a:lnTo>
                  <a:lnTo>
                    <a:pt x="366" y="242"/>
                  </a:lnTo>
                  <a:lnTo>
                    <a:pt x="370" y="232"/>
                  </a:lnTo>
                  <a:lnTo>
                    <a:pt x="374" y="228"/>
                  </a:lnTo>
                  <a:lnTo>
                    <a:pt x="374" y="36"/>
                  </a:lnTo>
                  <a:lnTo>
                    <a:pt x="372" y="34"/>
                  </a:lnTo>
                  <a:close/>
                  <a:moveTo>
                    <a:pt x="348" y="222"/>
                  </a:moveTo>
                  <a:lnTo>
                    <a:pt x="348" y="222"/>
                  </a:lnTo>
                  <a:lnTo>
                    <a:pt x="348" y="222"/>
                  </a:lnTo>
                  <a:lnTo>
                    <a:pt x="348" y="222"/>
                  </a:lnTo>
                  <a:lnTo>
                    <a:pt x="344" y="228"/>
                  </a:lnTo>
                  <a:lnTo>
                    <a:pt x="344" y="228"/>
                  </a:lnTo>
                  <a:lnTo>
                    <a:pt x="338" y="234"/>
                  </a:lnTo>
                  <a:lnTo>
                    <a:pt x="330" y="236"/>
                  </a:lnTo>
                  <a:lnTo>
                    <a:pt x="330" y="236"/>
                  </a:lnTo>
                  <a:lnTo>
                    <a:pt x="254" y="236"/>
                  </a:lnTo>
                  <a:lnTo>
                    <a:pt x="254" y="236"/>
                  </a:lnTo>
                  <a:lnTo>
                    <a:pt x="174" y="236"/>
                  </a:lnTo>
                  <a:lnTo>
                    <a:pt x="174" y="236"/>
                  </a:lnTo>
                  <a:lnTo>
                    <a:pt x="168" y="238"/>
                  </a:lnTo>
                  <a:lnTo>
                    <a:pt x="162" y="244"/>
                  </a:lnTo>
                  <a:lnTo>
                    <a:pt x="162" y="244"/>
                  </a:lnTo>
                  <a:lnTo>
                    <a:pt x="102" y="336"/>
                  </a:lnTo>
                  <a:lnTo>
                    <a:pt x="102" y="336"/>
                  </a:lnTo>
                  <a:lnTo>
                    <a:pt x="100" y="338"/>
                  </a:lnTo>
                  <a:lnTo>
                    <a:pt x="96" y="340"/>
                  </a:lnTo>
                  <a:lnTo>
                    <a:pt x="96" y="340"/>
                  </a:lnTo>
                  <a:lnTo>
                    <a:pt x="92" y="340"/>
                  </a:lnTo>
                  <a:lnTo>
                    <a:pt x="92" y="340"/>
                  </a:lnTo>
                  <a:lnTo>
                    <a:pt x="88" y="336"/>
                  </a:lnTo>
                  <a:lnTo>
                    <a:pt x="86" y="334"/>
                  </a:lnTo>
                  <a:lnTo>
                    <a:pt x="86" y="334"/>
                  </a:lnTo>
                  <a:lnTo>
                    <a:pt x="86" y="246"/>
                  </a:lnTo>
                  <a:lnTo>
                    <a:pt x="86" y="246"/>
                  </a:lnTo>
                  <a:lnTo>
                    <a:pt x="86" y="242"/>
                  </a:lnTo>
                  <a:lnTo>
                    <a:pt x="82" y="238"/>
                  </a:lnTo>
                  <a:lnTo>
                    <a:pt x="78" y="236"/>
                  </a:lnTo>
                  <a:lnTo>
                    <a:pt x="74" y="236"/>
                  </a:lnTo>
                  <a:lnTo>
                    <a:pt x="74" y="236"/>
                  </a:lnTo>
                  <a:lnTo>
                    <a:pt x="56" y="236"/>
                  </a:lnTo>
                  <a:lnTo>
                    <a:pt x="56" y="236"/>
                  </a:lnTo>
                  <a:lnTo>
                    <a:pt x="54" y="236"/>
                  </a:lnTo>
                  <a:lnTo>
                    <a:pt x="54" y="236"/>
                  </a:lnTo>
                  <a:lnTo>
                    <a:pt x="52" y="236"/>
                  </a:lnTo>
                  <a:lnTo>
                    <a:pt x="52" y="236"/>
                  </a:lnTo>
                  <a:lnTo>
                    <a:pt x="42" y="234"/>
                  </a:lnTo>
                  <a:lnTo>
                    <a:pt x="42" y="234"/>
                  </a:lnTo>
                  <a:lnTo>
                    <a:pt x="36" y="234"/>
                  </a:lnTo>
                  <a:lnTo>
                    <a:pt x="32" y="230"/>
                  </a:lnTo>
                  <a:lnTo>
                    <a:pt x="28" y="226"/>
                  </a:lnTo>
                  <a:lnTo>
                    <a:pt x="26" y="222"/>
                  </a:lnTo>
                  <a:lnTo>
                    <a:pt x="26" y="222"/>
                  </a:lnTo>
                  <a:lnTo>
                    <a:pt x="26" y="202"/>
                  </a:lnTo>
                  <a:lnTo>
                    <a:pt x="26" y="42"/>
                  </a:lnTo>
                  <a:lnTo>
                    <a:pt x="26" y="42"/>
                  </a:lnTo>
                  <a:lnTo>
                    <a:pt x="26" y="40"/>
                  </a:lnTo>
                  <a:lnTo>
                    <a:pt x="26" y="40"/>
                  </a:lnTo>
                  <a:lnTo>
                    <a:pt x="28" y="34"/>
                  </a:lnTo>
                  <a:lnTo>
                    <a:pt x="32" y="30"/>
                  </a:lnTo>
                  <a:lnTo>
                    <a:pt x="36" y="28"/>
                  </a:lnTo>
                  <a:lnTo>
                    <a:pt x="40" y="26"/>
                  </a:lnTo>
                  <a:lnTo>
                    <a:pt x="40" y="26"/>
                  </a:lnTo>
                  <a:lnTo>
                    <a:pt x="42" y="26"/>
                  </a:lnTo>
                  <a:lnTo>
                    <a:pt x="332" y="26"/>
                  </a:lnTo>
                  <a:lnTo>
                    <a:pt x="332" y="26"/>
                  </a:lnTo>
                  <a:lnTo>
                    <a:pt x="334" y="26"/>
                  </a:lnTo>
                  <a:lnTo>
                    <a:pt x="334" y="26"/>
                  </a:lnTo>
                  <a:lnTo>
                    <a:pt x="342" y="30"/>
                  </a:lnTo>
                  <a:lnTo>
                    <a:pt x="346" y="38"/>
                  </a:lnTo>
                  <a:lnTo>
                    <a:pt x="346" y="38"/>
                  </a:lnTo>
                  <a:lnTo>
                    <a:pt x="348" y="40"/>
                  </a:lnTo>
                  <a:lnTo>
                    <a:pt x="348" y="222"/>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19" name="Group 40"/>
          <p:cNvGrpSpPr/>
          <p:nvPr/>
        </p:nvGrpSpPr>
        <p:grpSpPr>
          <a:xfrm>
            <a:off x="6247795" y="3460379"/>
            <a:ext cx="5423370" cy="896425"/>
            <a:chOff x="6217607" y="4385356"/>
            <a:chExt cx="5532120" cy="914400"/>
          </a:xfrm>
        </p:grpSpPr>
        <p:sp>
          <p:nvSpPr>
            <p:cNvPr id="20" name="Rectangle 7"/>
            <p:cNvSpPr/>
            <p:nvPr/>
          </p:nvSpPr>
          <p:spPr>
            <a:xfrm>
              <a:off x="6217607" y="4385356"/>
              <a:ext cx="5532120" cy="914400"/>
            </a:xfrm>
            <a:prstGeom prst="rect">
              <a:avLst/>
            </a:prstGeom>
            <a:solidFill>
              <a:srgbClr val="3C3C3C"/>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FFFFFF"/>
                  </a:solidFill>
                  <a:effectLst/>
                  <a:uLnTx/>
                  <a:uFillTx/>
                </a:rPr>
                <a:t>SENCILLOS DE MANEJAR</a:t>
              </a:r>
            </a:p>
          </p:txBody>
        </p:sp>
        <p:sp>
          <p:nvSpPr>
            <p:cNvPr id="21" name="Freeform 25"/>
            <p:cNvSpPr>
              <a:spLocks noEditPoints="1"/>
            </p:cNvSpPr>
            <p:nvPr/>
          </p:nvSpPr>
          <p:spPr bwMode="auto">
            <a:xfrm>
              <a:off x="6421438" y="4608513"/>
              <a:ext cx="468312" cy="468312"/>
            </a:xfrm>
            <a:custGeom>
              <a:avLst/>
              <a:gdLst>
                <a:gd name="T0" fmla="*/ 103 w 295"/>
                <a:gd name="T1" fmla="*/ 105 h 295"/>
                <a:gd name="T2" fmla="*/ 88 w 295"/>
                <a:gd name="T3" fmla="*/ 161 h 295"/>
                <a:gd name="T4" fmla="*/ 134 w 295"/>
                <a:gd name="T5" fmla="*/ 207 h 295"/>
                <a:gd name="T6" fmla="*/ 190 w 295"/>
                <a:gd name="T7" fmla="*/ 192 h 295"/>
                <a:gd name="T8" fmla="*/ 207 w 295"/>
                <a:gd name="T9" fmla="*/ 136 h 295"/>
                <a:gd name="T10" fmla="*/ 159 w 295"/>
                <a:gd name="T11" fmla="*/ 88 h 295"/>
                <a:gd name="T12" fmla="*/ 131 w 295"/>
                <a:gd name="T13" fmla="*/ 185 h 295"/>
                <a:gd name="T14" fmla="*/ 107 w 295"/>
                <a:gd name="T15" fmla="*/ 148 h 295"/>
                <a:gd name="T16" fmla="*/ 125 w 295"/>
                <a:gd name="T17" fmla="*/ 114 h 295"/>
                <a:gd name="T18" fmla="*/ 164 w 295"/>
                <a:gd name="T19" fmla="*/ 110 h 295"/>
                <a:gd name="T20" fmla="*/ 188 w 295"/>
                <a:gd name="T21" fmla="*/ 148 h 295"/>
                <a:gd name="T22" fmla="*/ 170 w 295"/>
                <a:gd name="T23" fmla="*/ 182 h 295"/>
                <a:gd name="T24" fmla="*/ 261 w 295"/>
                <a:gd name="T25" fmla="*/ 105 h 295"/>
                <a:gd name="T26" fmla="*/ 258 w 295"/>
                <a:gd name="T27" fmla="*/ 97 h 295"/>
                <a:gd name="T28" fmla="*/ 267 w 295"/>
                <a:gd name="T29" fmla="*/ 60 h 295"/>
                <a:gd name="T30" fmla="*/ 213 w 295"/>
                <a:gd name="T31" fmla="*/ 23 h 295"/>
                <a:gd name="T32" fmla="*/ 193 w 295"/>
                <a:gd name="T33" fmla="*/ 37 h 295"/>
                <a:gd name="T34" fmla="*/ 188 w 295"/>
                <a:gd name="T35" fmla="*/ 12 h 295"/>
                <a:gd name="T36" fmla="*/ 116 w 295"/>
                <a:gd name="T37" fmla="*/ 2 h 295"/>
                <a:gd name="T38" fmla="*/ 103 w 295"/>
                <a:gd name="T39" fmla="*/ 36 h 295"/>
                <a:gd name="T40" fmla="*/ 88 w 295"/>
                <a:gd name="T41" fmla="*/ 28 h 295"/>
                <a:gd name="T42" fmla="*/ 60 w 295"/>
                <a:gd name="T43" fmla="*/ 28 h 295"/>
                <a:gd name="T44" fmla="*/ 28 w 295"/>
                <a:gd name="T45" fmla="*/ 88 h 295"/>
                <a:gd name="T46" fmla="*/ 36 w 295"/>
                <a:gd name="T47" fmla="*/ 103 h 295"/>
                <a:gd name="T48" fmla="*/ 2 w 295"/>
                <a:gd name="T49" fmla="*/ 117 h 295"/>
                <a:gd name="T50" fmla="*/ 12 w 295"/>
                <a:gd name="T51" fmla="*/ 188 h 295"/>
                <a:gd name="T52" fmla="*/ 37 w 295"/>
                <a:gd name="T53" fmla="*/ 193 h 295"/>
                <a:gd name="T54" fmla="*/ 22 w 295"/>
                <a:gd name="T55" fmla="*/ 221 h 295"/>
                <a:gd name="T56" fmla="*/ 74 w 295"/>
                <a:gd name="T57" fmla="*/ 273 h 295"/>
                <a:gd name="T58" fmla="*/ 100 w 295"/>
                <a:gd name="T59" fmla="*/ 258 h 295"/>
                <a:gd name="T60" fmla="*/ 103 w 295"/>
                <a:gd name="T61" fmla="*/ 275 h 295"/>
                <a:gd name="T62" fmla="*/ 170 w 295"/>
                <a:gd name="T63" fmla="*/ 295 h 295"/>
                <a:gd name="T64" fmla="*/ 190 w 295"/>
                <a:gd name="T65" fmla="*/ 263 h 295"/>
                <a:gd name="T66" fmla="*/ 195 w 295"/>
                <a:gd name="T67" fmla="*/ 258 h 295"/>
                <a:gd name="T68" fmla="*/ 221 w 295"/>
                <a:gd name="T69" fmla="*/ 273 h 295"/>
                <a:gd name="T70" fmla="*/ 273 w 295"/>
                <a:gd name="T71" fmla="*/ 221 h 295"/>
                <a:gd name="T72" fmla="*/ 258 w 295"/>
                <a:gd name="T73" fmla="*/ 193 h 295"/>
                <a:gd name="T74" fmla="*/ 281 w 295"/>
                <a:gd name="T75" fmla="*/ 188 h 295"/>
                <a:gd name="T76" fmla="*/ 293 w 295"/>
                <a:gd name="T77" fmla="*/ 117 h 295"/>
                <a:gd name="T78" fmla="*/ 261 w 295"/>
                <a:gd name="T79" fmla="*/ 170 h 295"/>
                <a:gd name="T80" fmla="*/ 239 w 295"/>
                <a:gd name="T81" fmla="*/ 185 h 295"/>
                <a:gd name="T82" fmla="*/ 221 w 295"/>
                <a:gd name="T83" fmla="*/ 253 h 295"/>
                <a:gd name="T84" fmla="*/ 195 w 295"/>
                <a:gd name="T85" fmla="*/ 238 h 295"/>
                <a:gd name="T86" fmla="*/ 175 w 295"/>
                <a:gd name="T87" fmla="*/ 249 h 295"/>
                <a:gd name="T88" fmla="*/ 124 w 295"/>
                <a:gd name="T89" fmla="*/ 263 h 295"/>
                <a:gd name="T90" fmla="*/ 105 w 295"/>
                <a:gd name="T91" fmla="*/ 238 h 295"/>
                <a:gd name="T92" fmla="*/ 83 w 295"/>
                <a:gd name="T93" fmla="*/ 244 h 295"/>
                <a:gd name="T94" fmla="*/ 57 w 295"/>
                <a:gd name="T95" fmla="*/ 199 h 295"/>
                <a:gd name="T96" fmla="*/ 40 w 295"/>
                <a:gd name="T97" fmla="*/ 171 h 295"/>
                <a:gd name="T98" fmla="*/ 40 w 295"/>
                <a:gd name="T99" fmla="*/ 124 h 295"/>
                <a:gd name="T100" fmla="*/ 57 w 295"/>
                <a:gd name="T101" fmla="*/ 96 h 295"/>
                <a:gd name="T102" fmla="*/ 83 w 295"/>
                <a:gd name="T103" fmla="*/ 51 h 295"/>
                <a:gd name="T104" fmla="*/ 105 w 295"/>
                <a:gd name="T105" fmla="*/ 57 h 295"/>
                <a:gd name="T106" fmla="*/ 124 w 295"/>
                <a:gd name="T107" fmla="*/ 32 h 295"/>
                <a:gd name="T108" fmla="*/ 175 w 295"/>
                <a:gd name="T109" fmla="*/ 46 h 295"/>
                <a:gd name="T110" fmla="*/ 195 w 295"/>
                <a:gd name="T111" fmla="*/ 57 h 295"/>
                <a:gd name="T112" fmla="*/ 253 w 295"/>
                <a:gd name="T113" fmla="*/ 74 h 295"/>
                <a:gd name="T114" fmla="*/ 239 w 295"/>
                <a:gd name="T115" fmla="*/ 110 h 295"/>
                <a:gd name="T116" fmla="*/ 275 w 295"/>
                <a:gd name="T117" fmla="*/ 12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5" h="295">
                  <a:moveTo>
                    <a:pt x="147" y="86"/>
                  </a:moveTo>
                  <a:lnTo>
                    <a:pt x="147" y="86"/>
                  </a:lnTo>
                  <a:lnTo>
                    <a:pt x="134" y="88"/>
                  </a:lnTo>
                  <a:lnTo>
                    <a:pt x="124" y="91"/>
                  </a:lnTo>
                  <a:lnTo>
                    <a:pt x="113" y="97"/>
                  </a:lnTo>
                  <a:lnTo>
                    <a:pt x="103" y="105"/>
                  </a:lnTo>
                  <a:lnTo>
                    <a:pt x="97" y="113"/>
                  </a:lnTo>
                  <a:lnTo>
                    <a:pt x="91" y="124"/>
                  </a:lnTo>
                  <a:lnTo>
                    <a:pt x="88" y="136"/>
                  </a:lnTo>
                  <a:lnTo>
                    <a:pt x="86" y="148"/>
                  </a:lnTo>
                  <a:lnTo>
                    <a:pt x="86" y="148"/>
                  </a:lnTo>
                  <a:lnTo>
                    <a:pt x="88" y="161"/>
                  </a:lnTo>
                  <a:lnTo>
                    <a:pt x="91" y="171"/>
                  </a:lnTo>
                  <a:lnTo>
                    <a:pt x="97" y="182"/>
                  </a:lnTo>
                  <a:lnTo>
                    <a:pt x="103" y="192"/>
                  </a:lnTo>
                  <a:lnTo>
                    <a:pt x="113" y="198"/>
                  </a:lnTo>
                  <a:lnTo>
                    <a:pt x="124" y="204"/>
                  </a:lnTo>
                  <a:lnTo>
                    <a:pt x="134" y="207"/>
                  </a:lnTo>
                  <a:lnTo>
                    <a:pt x="147" y="209"/>
                  </a:lnTo>
                  <a:lnTo>
                    <a:pt x="147" y="209"/>
                  </a:lnTo>
                  <a:lnTo>
                    <a:pt x="159" y="207"/>
                  </a:lnTo>
                  <a:lnTo>
                    <a:pt x="171" y="204"/>
                  </a:lnTo>
                  <a:lnTo>
                    <a:pt x="181" y="198"/>
                  </a:lnTo>
                  <a:lnTo>
                    <a:pt x="190" y="192"/>
                  </a:lnTo>
                  <a:lnTo>
                    <a:pt x="198" y="182"/>
                  </a:lnTo>
                  <a:lnTo>
                    <a:pt x="204" y="171"/>
                  </a:lnTo>
                  <a:lnTo>
                    <a:pt x="207" y="161"/>
                  </a:lnTo>
                  <a:lnTo>
                    <a:pt x="209" y="148"/>
                  </a:lnTo>
                  <a:lnTo>
                    <a:pt x="209" y="148"/>
                  </a:lnTo>
                  <a:lnTo>
                    <a:pt x="207" y="136"/>
                  </a:lnTo>
                  <a:lnTo>
                    <a:pt x="204" y="124"/>
                  </a:lnTo>
                  <a:lnTo>
                    <a:pt x="198" y="113"/>
                  </a:lnTo>
                  <a:lnTo>
                    <a:pt x="190" y="105"/>
                  </a:lnTo>
                  <a:lnTo>
                    <a:pt x="181" y="97"/>
                  </a:lnTo>
                  <a:lnTo>
                    <a:pt x="171" y="91"/>
                  </a:lnTo>
                  <a:lnTo>
                    <a:pt x="159" y="88"/>
                  </a:lnTo>
                  <a:lnTo>
                    <a:pt x="147" y="86"/>
                  </a:lnTo>
                  <a:lnTo>
                    <a:pt x="147" y="86"/>
                  </a:lnTo>
                  <a:close/>
                  <a:moveTo>
                    <a:pt x="147" y="188"/>
                  </a:moveTo>
                  <a:lnTo>
                    <a:pt x="147" y="188"/>
                  </a:lnTo>
                  <a:lnTo>
                    <a:pt x="139" y="188"/>
                  </a:lnTo>
                  <a:lnTo>
                    <a:pt x="131" y="185"/>
                  </a:lnTo>
                  <a:lnTo>
                    <a:pt x="125" y="182"/>
                  </a:lnTo>
                  <a:lnTo>
                    <a:pt x="119" y="176"/>
                  </a:lnTo>
                  <a:lnTo>
                    <a:pt x="113" y="170"/>
                  </a:lnTo>
                  <a:lnTo>
                    <a:pt x="110" y="164"/>
                  </a:lnTo>
                  <a:lnTo>
                    <a:pt x="107" y="156"/>
                  </a:lnTo>
                  <a:lnTo>
                    <a:pt x="107" y="148"/>
                  </a:lnTo>
                  <a:lnTo>
                    <a:pt x="107" y="148"/>
                  </a:lnTo>
                  <a:lnTo>
                    <a:pt x="107" y="139"/>
                  </a:lnTo>
                  <a:lnTo>
                    <a:pt x="110" y="131"/>
                  </a:lnTo>
                  <a:lnTo>
                    <a:pt x="113" y="125"/>
                  </a:lnTo>
                  <a:lnTo>
                    <a:pt x="119" y="119"/>
                  </a:lnTo>
                  <a:lnTo>
                    <a:pt x="125" y="114"/>
                  </a:lnTo>
                  <a:lnTo>
                    <a:pt x="131" y="110"/>
                  </a:lnTo>
                  <a:lnTo>
                    <a:pt x="139" y="108"/>
                  </a:lnTo>
                  <a:lnTo>
                    <a:pt x="147" y="107"/>
                  </a:lnTo>
                  <a:lnTo>
                    <a:pt x="147" y="107"/>
                  </a:lnTo>
                  <a:lnTo>
                    <a:pt x="156" y="108"/>
                  </a:lnTo>
                  <a:lnTo>
                    <a:pt x="164" y="110"/>
                  </a:lnTo>
                  <a:lnTo>
                    <a:pt x="170" y="114"/>
                  </a:lnTo>
                  <a:lnTo>
                    <a:pt x="176" y="119"/>
                  </a:lnTo>
                  <a:lnTo>
                    <a:pt x="181" y="125"/>
                  </a:lnTo>
                  <a:lnTo>
                    <a:pt x="185" y="131"/>
                  </a:lnTo>
                  <a:lnTo>
                    <a:pt x="187" y="139"/>
                  </a:lnTo>
                  <a:lnTo>
                    <a:pt x="188" y="148"/>
                  </a:lnTo>
                  <a:lnTo>
                    <a:pt x="188" y="148"/>
                  </a:lnTo>
                  <a:lnTo>
                    <a:pt x="187" y="156"/>
                  </a:lnTo>
                  <a:lnTo>
                    <a:pt x="185" y="164"/>
                  </a:lnTo>
                  <a:lnTo>
                    <a:pt x="181" y="170"/>
                  </a:lnTo>
                  <a:lnTo>
                    <a:pt x="176" y="176"/>
                  </a:lnTo>
                  <a:lnTo>
                    <a:pt x="170" y="182"/>
                  </a:lnTo>
                  <a:lnTo>
                    <a:pt x="164" y="185"/>
                  </a:lnTo>
                  <a:lnTo>
                    <a:pt x="156" y="188"/>
                  </a:lnTo>
                  <a:lnTo>
                    <a:pt x="147" y="188"/>
                  </a:lnTo>
                  <a:lnTo>
                    <a:pt x="147" y="188"/>
                  </a:lnTo>
                  <a:close/>
                  <a:moveTo>
                    <a:pt x="273" y="105"/>
                  </a:moveTo>
                  <a:lnTo>
                    <a:pt x="261" y="105"/>
                  </a:lnTo>
                  <a:lnTo>
                    <a:pt x="261" y="105"/>
                  </a:lnTo>
                  <a:lnTo>
                    <a:pt x="259" y="103"/>
                  </a:lnTo>
                  <a:lnTo>
                    <a:pt x="258" y="102"/>
                  </a:lnTo>
                  <a:lnTo>
                    <a:pt x="258" y="102"/>
                  </a:lnTo>
                  <a:lnTo>
                    <a:pt x="258" y="99"/>
                  </a:lnTo>
                  <a:lnTo>
                    <a:pt x="258" y="97"/>
                  </a:lnTo>
                  <a:lnTo>
                    <a:pt x="267" y="88"/>
                  </a:lnTo>
                  <a:lnTo>
                    <a:pt x="267" y="88"/>
                  </a:lnTo>
                  <a:lnTo>
                    <a:pt x="272" y="82"/>
                  </a:lnTo>
                  <a:lnTo>
                    <a:pt x="273" y="74"/>
                  </a:lnTo>
                  <a:lnTo>
                    <a:pt x="272" y="66"/>
                  </a:lnTo>
                  <a:lnTo>
                    <a:pt x="267" y="60"/>
                  </a:lnTo>
                  <a:lnTo>
                    <a:pt x="235" y="28"/>
                  </a:lnTo>
                  <a:lnTo>
                    <a:pt x="235" y="28"/>
                  </a:lnTo>
                  <a:lnTo>
                    <a:pt x="229" y="23"/>
                  </a:lnTo>
                  <a:lnTo>
                    <a:pt x="221" y="22"/>
                  </a:lnTo>
                  <a:lnTo>
                    <a:pt x="221" y="22"/>
                  </a:lnTo>
                  <a:lnTo>
                    <a:pt x="213" y="23"/>
                  </a:lnTo>
                  <a:lnTo>
                    <a:pt x="205" y="28"/>
                  </a:lnTo>
                  <a:lnTo>
                    <a:pt x="198" y="36"/>
                  </a:lnTo>
                  <a:lnTo>
                    <a:pt x="198" y="36"/>
                  </a:lnTo>
                  <a:lnTo>
                    <a:pt x="195" y="37"/>
                  </a:lnTo>
                  <a:lnTo>
                    <a:pt x="195" y="37"/>
                  </a:lnTo>
                  <a:lnTo>
                    <a:pt x="193" y="37"/>
                  </a:lnTo>
                  <a:lnTo>
                    <a:pt x="193" y="37"/>
                  </a:lnTo>
                  <a:lnTo>
                    <a:pt x="192" y="36"/>
                  </a:lnTo>
                  <a:lnTo>
                    <a:pt x="190" y="32"/>
                  </a:lnTo>
                  <a:lnTo>
                    <a:pt x="190" y="22"/>
                  </a:lnTo>
                  <a:lnTo>
                    <a:pt x="190" y="22"/>
                  </a:lnTo>
                  <a:lnTo>
                    <a:pt x="188" y="12"/>
                  </a:lnTo>
                  <a:lnTo>
                    <a:pt x="184" y="6"/>
                  </a:lnTo>
                  <a:lnTo>
                    <a:pt x="178" y="2"/>
                  </a:lnTo>
                  <a:lnTo>
                    <a:pt x="170" y="0"/>
                  </a:lnTo>
                  <a:lnTo>
                    <a:pt x="124" y="0"/>
                  </a:lnTo>
                  <a:lnTo>
                    <a:pt x="124" y="0"/>
                  </a:lnTo>
                  <a:lnTo>
                    <a:pt x="116" y="2"/>
                  </a:lnTo>
                  <a:lnTo>
                    <a:pt x="110" y="6"/>
                  </a:lnTo>
                  <a:lnTo>
                    <a:pt x="105" y="12"/>
                  </a:lnTo>
                  <a:lnTo>
                    <a:pt x="103" y="22"/>
                  </a:lnTo>
                  <a:lnTo>
                    <a:pt x="103" y="32"/>
                  </a:lnTo>
                  <a:lnTo>
                    <a:pt x="103" y="32"/>
                  </a:lnTo>
                  <a:lnTo>
                    <a:pt x="103" y="36"/>
                  </a:lnTo>
                  <a:lnTo>
                    <a:pt x="102" y="37"/>
                  </a:lnTo>
                  <a:lnTo>
                    <a:pt x="102" y="37"/>
                  </a:lnTo>
                  <a:lnTo>
                    <a:pt x="100" y="37"/>
                  </a:lnTo>
                  <a:lnTo>
                    <a:pt x="100" y="37"/>
                  </a:lnTo>
                  <a:lnTo>
                    <a:pt x="97" y="36"/>
                  </a:lnTo>
                  <a:lnTo>
                    <a:pt x="88" y="28"/>
                  </a:lnTo>
                  <a:lnTo>
                    <a:pt x="88" y="28"/>
                  </a:lnTo>
                  <a:lnTo>
                    <a:pt x="82" y="23"/>
                  </a:lnTo>
                  <a:lnTo>
                    <a:pt x="74" y="22"/>
                  </a:lnTo>
                  <a:lnTo>
                    <a:pt x="74" y="22"/>
                  </a:lnTo>
                  <a:lnTo>
                    <a:pt x="66" y="23"/>
                  </a:lnTo>
                  <a:lnTo>
                    <a:pt x="60" y="28"/>
                  </a:lnTo>
                  <a:lnTo>
                    <a:pt x="28" y="60"/>
                  </a:lnTo>
                  <a:lnTo>
                    <a:pt x="28" y="60"/>
                  </a:lnTo>
                  <a:lnTo>
                    <a:pt x="23" y="66"/>
                  </a:lnTo>
                  <a:lnTo>
                    <a:pt x="22" y="74"/>
                  </a:lnTo>
                  <a:lnTo>
                    <a:pt x="23" y="82"/>
                  </a:lnTo>
                  <a:lnTo>
                    <a:pt x="28" y="88"/>
                  </a:lnTo>
                  <a:lnTo>
                    <a:pt x="36" y="97"/>
                  </a:lnTo>
                  <a:lnTo>
                    <a:pt x="36" y="97"/>
                  </a:lnTo>
                  <a:lnTo>
                    <a:pt x="37" y="99"/>
                  </a:lnTo>
                  <a:lnTo>
                    <a:pt x="37" y="102"/>
                  </a:lnTo>
                  <a:lnTo>
                    <a:pt x="37" y="102"/>
                  </a:lnTo>
                  <a:lnTo>
                    <a:pt x="36" y="103"/>
                  </a:lnTo>
                  <a:lnTo>
                    <a:pt x="32" y="105"/>
                  </a:lnTo>
                  <a:lnTo>
                    <a:pt x="20" y="105"/>
                  </a:lnTo>
                  <a:lnTo>
                    <a:pt x="20" y="105"/>
                  </a:lnTo>
                  <a:lnTo>
                    <a:pt x="12" y="107"/>
                  </a:lnTo>
                  <a:lnTo>
                    <a:pt x="6" y="110"/>
                  </a:lnTo>
                  <a:lnTo>
                    <a:pt x="2" y="117"/>
                  </a:lnTo>
                  <a:lnTo>
                    <a:pt x="0" y="125"/>
                  </a:lnTo>
                  <a:lnTo>
                    <a:pt x="0" y="170"/>
                  </a:lnTo>
                  <a:lnTo>
                    <a:pt x="0" y="170"/>
                  </a:lnTo>
                  <a:lnTo>
                    <a:pt x="2" y="179"/>
                  </a:lnTo>
                  <a:lnTo>
                    <a:pt x="6" y="185"/>
                  </a:lnTo>
                  <a:lnTo>
                    <a:pt x="12" y="188"/>
                  </a:lnTo>
                  <a:lnTo>
                    <a:pt x="20" y="192"/>
                  </a:lnTo>
                  <a:lnTo>
                    <a:pt x="32" y="192"/>
                  </a:lnTo>
                  <a:lnTo>
                    <a:pt x="32" y="192"/>
                  </a:lnTo>
                  <a:lnTo>
                    <a:pt x="36" y="192"/>
                  </a:lnTo>
                  <a:lnTo>
                    <a:pt x="37" y="193"/>
                  </a:lnTo>
                  <a:lnTo>
                    <a:pt x="37" y="193"/>
                  </a:lnTo>
                  <a:lnTo>
                    <a:pt x="37" y="196"/>
                  </a:lnTo>
                  <a:lnTo>
                    <a:pt x="36" y="198"/>
                  </a:lnTo>
                  <a:lnTo>
                    <a:pt x="28" y="207"/>
                  </a:lnTo>
                  <a:lnTo>
                    <a:pt x="28" y="207"/>
                  </a:lnTo>
                  <a:lnTo>
                    <a:pt x="23" y="213"/>
                  </a:lnTo>
                  <a:lnTo>
                    <a:pt x="22" y="221"/>
                  </a:lnTo>
                  <a:lnTo>
                    <a:pt x="23" y="229"/>
                  </a:lnTo>
                  <a:lnTo>
                    <a:pt x="28" y="235"/>
                  </a:lnTo>
                  <a:lnTo>
                    <a:pt x="60" y="267"/>
                  </a:lnTo>
                  <a:lnTo>
                    <a:pt x="60" y="267"/>
                  </a:lnTo>
                  <a:lnTo>
                    <a:pt x="66" y="272"/>
                  </a:lnTo>
                  <a:lnTo>
                    <a:pt x="74" y="273"/>
                  </a:lnTo>
                  <a:lnTo>
                    <a:pt x="74" y="273"/>
                  </a:lnTo>
                  <a:lnTo>
                    <a:pt x="82" y="272"/>
                  </a:lnTo>
                  <a:lnTo>
                    <a:pt x="88" y="267"/>
                  </a:lnTo>
                  <a:lnTo>
                    <a:pt x="97" y="259"/>
                  </a:lnTo>
                  <a:lnTo>
                    <a:pt x="97" y="259"/>
                  </a:lnTo>
                  <a:lnTo>
                    <a:pt x="100" y="258"/>
                  </a:lnTo>
                  <a:lnTo>
                    <a:pt x="100" y="258"/>
                  </a:lnTo>
                  <a:lnTo>
                    <a:pt x="102" y="258"/>
                  </a:lnTo>
                  <a:lnTo>
                    <a:pt x="102" y="258"/>
                  </a:lnTo>
                  <a:lnTo>
                    <a:pt x="103" y="259"/>
                  </a:lnTo>
                  <a:lnTo>
                    <a:pt x="103" y="263"/>
                  </a:lnTo>
                  <a:lnTo>
                    <a:pt x="103" y="275"/>
                  </a:lnTo>
                  <a:lnTo>
                    <a:pt x="103" y="275"/>
                  </a:lnTo>
                  <a:lnTo>
                    <a:pt x="105" y="283"/>
                  </a:lnTo>
                  <a:lnTo>
                    <a:pt x="110" y="289"/>
                  </a:lnTo>
                  <a:lnTo>
                    <a:pt x="116" y="293"/>
                  </a:lnTo>
                  <a:lnTo>
                    <a:pt x="124" y="295"/>
                  </a:lnTo>
                  <a:lnTo>
                    <a:pt x="170" y="295"/>
                  </a:lnTo>
                  <a:lnTo>
                    <a:pt x="170" y="295"/>
                  </a:lnTo>
                  <a:lnTo>
                    <a:pt x="178" y="293"/>
                  </a:lnTo>
                  <a:lnTo>
                    <a:pt x="184" y="289"/>
                  </a:lnTo>
                  <a:lnTo>
                    <a:pt x="188" y="283"/>
                  </a:lnTo>
                  <a:lnTo>
                    <a:pt x="190" y="275"/>
                  </a:lnTo>
                  <a:lnTo>
                    <a:pt x="190" y="263"/>
                  </a:lnTo>
                  <a:lnTo>
                    <a:pt x="190" y="263"/>
                  </a:lnTo>
                  <a:lnTo>
                    <a:pt x="192" y="259"/>
                  </a:lnTo>
                  <a:lnTo>
                    <a:pt x="193" y="258"/>
                  </a:lnTo>
                  <a:lnTo>
                    <a:pt x="193" y="258"/>
                  </a:lnTo>
                  <a:lnTo>
                    <a:pt x="195" y="258"/>
                  </a:lnTo>
                  <a:lnTo>
                    <a:pt x="195" y="258"/>
                  </a:lnTo>
                  <a:lnTo>
                    <a:pt x="198" y="259"/>
                  </a:lnTo>
                  <a:lnTo>
                    <a:pt x="205" y="267"/>
                  </a:lnTo>
                  <a:lnTo>
                    <a:pt x="205" y="267"/>
                  </a:lnTo>
                  <a:lnTo>
                    <a:pt x="213" y="272"/>
                  </a:lnTo>
                  <a:lnTo>
                    <a:pt x="221" y="273"/>
                  </a:lnTo>
                  <a:lnTo>
                    <a:pt x="221" y="273"/>
                  </a:lnTo>
                  <a:lnTo>
                    <a:pt x="229" y="272"/>
                  </a:lnTo>
                  <a:lnTo>
                    <a:pt x="235" y="267"/>
                  </a:lnTo>
                  <a:lnTo>
                    <a:pt x="267" y="235"/>
                  </a:lnTo>
                  <a:lnTo>
                    <a:pt x="267" y="235"/>
                  </a:lnTo>
                  <a:lnTo>
                    <a:pt x="272" y="229"/>
                  </a:lnTo>
                  <a:lnTo>
                    <a:pt x="273" y="221"/>
                  </a:lnTo>
                  <a:lnTo>
                    <a:pt x="272" y="213"/>
                  </a:lnTo>
                  <a:lnTo>
                    <a:pt x="267" y="207"/>
                  </a:lnTo>
                  <a:lnTo>
                    <a:pt x="258" y="198"/>
                  </a:lnTo>
                  <a:lnTo>
                    <a:pt x="258" y="198"/>
                  </a:lnTo>
                  <a:lnTo>
                    <a:pt x="258" y="196"/>
                  </a:lnTo>
                  <a:lnTo>
                    <a:pt x="258" y="193"/>
                  </a:lnTo>
                  <a:lnTo>
                    <a:pt x="258" y="193"/>
                  </a:lnTo>
                  <a:lnTo>
                    <a:pt x="259" y="192"/>
                  </a:lnTo>
                  <a:lnTo>
                    <a:pt x="261" y="192"/>
                  </a:lnTo>
                  <a:lnTo>
                    <a:pt x="273" y="192"/>
                  </a:lnTo>
                  <a:lnTo>
                    <a:pt x="273" y="192"/>
                  </a:lnTo>
                  <a:lnTo>
                    <a:pt x="281" y="188"/>
                  </a:lnTo>
                  <a:lnTo>
                    <a:pt x="289" y="185"/>
                  </a:lnTo>
                  <a:lnTo>
                    <a:pt x="293" y="179"/>
                  </a:lnTo>
                  <a:lnTo>
                    <a:pt x="295" y="170"/>
                  </a:lnTo>
                  <a:lnTo>
                    <a:pt x="295" y="125"/>
                  </a:lnTo>
                  <a:lnTo>
                    <a:pt x="295" y="125"/>
                  </a:lnTo>
                  <a:lnTo>
                    <a:pt x="293" y="117"/>
                  </a:lnTo>
                  <a:lnTo>
                    <a:pt x="289" y="110"/>
                  </a:lnTo>
                  <a:lnTo>
                    <a:pt x="281" y="107"/>
                  </a:lnTo>
                  <a:lnTo>
                    <a:pt x="273" y="105"/>
                  </a:lnTo>
                  <a:lnTo>
                    <a:pt x="273" y="105"/>
                  </a:lnTo>
                  <a:close/>
                  <a:moveTo>
                    <a:pt x="275" y="170"/>
                  </a:moveTo>
                  <a:lnTo>
                    <a:pt x="261" y="170"/>
                  </a:lnTo>
                  <a:lnTo>
                    <a:pt x="261" y="170"/>
                  </a:lnTo>
                  <a:lnTo>
                    <a:pt x="255" y="171"/>
                  </a:lnTo>
                  <a:lnTo>
                    <a:pt x="249" y="175"/>
                  </a:lnTo>
                  <a:lnTo>
                    <a:pt x="242" y="179"/>
                  </a:lnTo>
                  <a:lnTo>
                    <a:pt x="239" y="185"/>
                  </a:lnTo>
                  <a:lnTo>
                    <a:pt x="239" y="185"/>
                  </a:lnTo>
                  <a:lnTo>
                    <a:pt x="238" y="193"/>
                  </a:lnTo>
                  <a:lnTo>
                    <a:pt x="238" y="199"/>
                  </a:lnTo>
                  <a:lnTo>
                    <a:pt x="239" y="207"/>
                  </a:lnTo>
                  <a:lnTo>
                    <a:pt x="244" y="212"/>
                  </a:lnTo>
                  <a:lnTo>
                    <a:pt x="253" y="221"/>
                  </a:lnTo>
                  <a:lnTo>
                    <a:pt x="221" y="253"/>
                  </a:lnTo>
                  <a:lnTo>
                    <a:pt x="212" y="244"/>
                  </a:lnTo>
                  <a:lnTo>
                    <a:pt x="212" y="244"/>
                  </a:lnTo>
                  <a:lnTo>
                    <a:pt x="209" y="242"/>
                  </a:lnTo>
                  <a:lnTo>
                    <a:pt x="204" y="239"/>
                  </a:lnTo>
                  <a:lnTo>
                    <a:pt x="199" y="238"/>
                  </a:lnTo>
                  <a:lnTo>
                    <a:pt x="195" y="238"/>
                  </a:lnTo>
                  <a:lnTo>
                    <a:pt x="195" y="238"/>
                  </a:lnTo>
                  <a:lnTo>
                    <a:pt x="190" y="238"/>
                  </a:lnTo>
                  <a:lnTo>
                    <a:pt x="185" y="239"/>
                  </a:lnTo>
                  <a:lnTo>
                    <a:pt x="185" y="239"/>
                  </a:lnTo>
                  <a:lnTo>
                    <a:pt x="179" y="242"/>
                  </a:lnTo>
                  <a:lnTo>
                    <a:pt x="175" y="249"/>
                  </a:lnTo>
                  <a:lnTo>
                    <a:pt x="171" y="255"/>
                  </a:lnTo>
                  <a:lnTo>
                    <a:pt x="170" y="263"/>
                  </a:lnTo>
                  <a:lnTo>
                    <a:pt x="170" y="275"/>
                  </a:lnTo>
                  <a:lnTo>
                    <a:pt x="124" y="275"/>
                  </a:lnTo>
                  <a:lnTo>
                    <a:pt x="124" y="263"/>
                  </a:lnTo>
                  <a:lnTo>
                    <a:pt x="124" y="263"/>
                  </a:lnTo>
                  <a:lnTo>
                    <a:pt x="124" y="255"/>
                  </a:lnTo>
                  <a:lnTo>
                    <a:pt x="120" y="249"/>
                  </a:lnTo>
                  <a:lnTo>
                    <a:pt x="116" y="242"/>
                  </a:lnTo>
                  <a:lnTo>
                    <a:pt x="110" y="239"/>
                  </a:lnTo>
                  <a:lnTo>
                    <a:pt x="110" y="239"/>
                  </a:lnTo>
                  <a:lnTo>
                    <a:pt x="105" y="238"/>
                  </a:lnTo>
                  <a:lnTo>
                    <a:pt x="100" y="238"/>
                  </a:lnTo>
                  <a:lnTo>
                    <a:pt x="100" y="238"/>
                  </a:lnTo>
                  <a:lnTo>
                    <a:pt x="96" y="238"/>
                  </a:lnTo>
                  <a:lnTo>
                    <a:pt x="91" y="239"/>
                  </a:lnTo>
                  <a:lnTo>
                    <a:pt x="86" y="242"/>
                  </a:lnTo>
                  <a:lnTo>
                    <a:pt x="83" y="244"/>
                  </a:lnTo>
                  <a:lnTo>
                    <a:pt x="74" y="253"/>
                  </a:lnTo>
                  <a:lnTo>
                    <a:pt x="42" y="221"/>
                  </a:lnTo>
                  <a:lnTo>
                    <a:pt x="49" y="212"/>
                  </a:lnTo>
                  <a:lnTo>
                    <a:pt x="49" y="212"/>
                  </a:lnTo>
                  <a:lnTo>
                    <a:pt x="54" y="207"/>
                  </a:lnTo>
                  <a:lnTo>
                    <a:pt x="57" y="199"/>
                  </a:lnTo>
                  <a:lnTo>
                    <a:pt x="57" y="193"/>
                  </a:lnTo>
                  <a:lnTo>
                    <a:pt x="56" y="185"/>
                  </a:lnTo>
                  <a:lnTo>
                    <a:pt x="56" y="185"/>
                  </a:lnTo>
                  <a:lnTo>
                    <a:pt x="51" y="179"/>
                  </a:lnTo>
                  <a:lnTo>
                    <a:pt x="46" y="175"/>
                  </a:lnTo>
                  <a:lnTo>
                    <a:pt x="40" y="171"/>
                  </a:lnTo>
                  <a:lnTo>
                    <a:pt x="32" y="170"/>
                  </a:lnTo>
                  <a:lnTo>
                    <a:pt x="20" y="170"/>
                  </a:lnTo>
                  <a:lnTo>
                    <a:pt x="20" y="125"/>
                  </a:lnTo>
                  <a:lnTo>
                    <a:pt x="32" y="125"/>
                  </a:lnTo>
                  <a:lnTo>
                    <a:pt x="32" y="125"/>
                  </a:lnTo>
                  <a:lnTo>
                    <a:pt x="40" y="124"/>
                  </a:lnTo>
                  <a:lnTo>
                    <a:pt x="46" y="120"/>
                  </a:lnTo>
                  <a:lnTo>
                    <a:pt x="51" y="116"/>
                  </a:lnTo>
                  <a:lnTo>
                    <a:pt x="56" y="110"/>
                  </a:lnTo>
                  <a:lnTo>
                    <a:pt x="56" y="110"/>
                  </a:lnTo>
                  <a:lnTo>
                    <a:pt x="57" y="102"/>
                  </a:lnTo>
                  <a:lnTo>
                    <a:pt x="57" y="96"/>
                  </a:lnTo>
                  <a:lnTo>
                    <a:pt x="54" y="88"/>
                  </a:lnTo>
                  <a:lnTo>
                    <a:pt x="49" y="83"/>
                  </a:lnTo>
                  <a:lnTo>
                    <a:pt x="42" y="74"/>
                  </a:lnTo>
                  <a:lnTo>
                    <a:pt x="74" y="42"/>
                  </a:lnTo>
                  <a:lnTo>
                    <a:pt x="83" y="51"/>
                  </a:lnTo>
                  <a:lnTo>
                    <a:pt x="83" y="51"/>
                  </a:lnTo>
                  <a:lnTo>
                    <a:pt x="86" y="54"/>
                  </a:lnTo>
                  <a:lnTo>
                    <a:pt x="91" y="56"/>
                  </a:lnTo>
                  <a:lnTo>
                    <a:pt x="96" y="57"/>
                  </a:lnTo>
                  <a:lnTo>
                    <a:pt x="100" y="57"/>
                  </a:lnTo>
                  <a:lnTo>
                    <a:pt x="100" y="57"/>
                  </a:lnTo>
                  <a:lnTo>
                    <a:pt x="105" y="57"/>
                  </a:lnTo>
                  <a:lnTo>
                    <a:pt x="110" y="56"/>
                  </a:lnTo>
                  <a:lnTo>
                    <a:pt x="110" y="56"/>
                  </a:lnTo>
                  <a:lnTo>
                    <a:pt x="116" y="53"/>
                  </a:lnTo>
                  <a:lnTo>
                    <a:pt x="120" y="46"/>
                  </a:lnTo>
                  <a:lnTo>
                    <a:pt x="124" y="40"/>
                  </a:lnTo>
                  <a:lnTo>
                    <a:pt x="124" y="32"/>
                  </a:lnTo>
                  <a:lnTo>
                    <a:pt x="124" y="20"/>
                  </a:lnTo>
                  <a:lnTo>
                    <a:pt x="170" y="20"/>
                  </a:lnTo>
                  <a:lnTo>
                    <a:pt x="170" y="32"/>
                  </a:lnTo>
                  <a:lnTo>
                    <a:pt x="170" y="32"/>
                  </a:lnTo>
                  <a:lnTo>
                    <a:pt x="171" y="40"/>
                  </a:lnTo>
                  <a:lnTo>
                    <a:pt x="175" y="46"/>
                  </a:lnTo>
                  <a:lnTo>
                    <a:pt x="179" y="53"/>
                  </a:lnTo>
                  <a:lnTo>
                    <a:pt x="185" y="56"/>
                  </a:lnTo>
                  <a:lnTo>
                    <a:pt x="185" y="56"/>
                  </a:lnTo>
                  <a:lnTo>
                    <a:pt x="190" y="57"/>
                  </a:lnTo>
                  <a:lnTo>
                    <a:pt x="195" y="57"/>
                  </a:lnTo>
                  <a:lnTo>
                    <a:pt x="195" y="57"/>
                  </a:lnTo>
                  <a:lnTo>
                    <a:pt x="199" y="57"/>
                  </a:lnTo>
                  <a:lnTo>
                    <a:pt x="204" y="56"/>
                  </a:lnTo>
                  <a:lnTo>
                    <a:pt x="209" y="54"/>
                  </a:lnTo>
                  <a:lnTo>
                    <a:pt x="212" y="51"/>
                  </a:lnTo>
                  <a:lnTo>
                    <a:pt x="221" y="42"/>
                  </a:lnTo>
                  <a:lnTo>
                    <a:pt x="253" y="74"/>
                  </a:lnTo>
                  <a:lnTo>
                    <a:pt x="244" y="83"/>
                  </a:lnTo>
                  <a:lnTo>
                    <a:pt x="244" y="83"/>
                  </a:lnTo>
                  <a:lnTo>
                    <a:pt x="239" y="88"/>
                  </a:lnTo>
                  <a:lnTo>
                    <a:pt x="238" y="96"/>
                  </a:lnTo>
                  <a:lnTo>
                    <a:pt x="238" y="102"/>
                  </a:lnTo>
                  <a:lnTo>
                    <a:pt x="239" y="110"/>
                  </a:lnTo>
                  <a:lnTo>
                    <a:pt x="239" y="110"/>
                  </a:lnTo>
                  <a:lnTo>
                    <a:pt x="242" y="116"/>
                  </a:lnTo>
                  <a:lnTo>
                    <a:pt x="249" y="120"/>
                  </a:lnTo>
                  <a:lnTo>
                    <a:pt x="255" y="124"/>
                  </a:lnTo>
                  <a:lnTo>
                    <a:pt x="261" y="125"/>
                  </a:lnTo>
                  <a:lnTo>
                    <a:pt x="275" y="125"/>
                  </a:lnTo>
                  <a:lnTo>
                    <a:pt x="275" y="170"/>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69009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10" presetClass="entr" presetSubtype="0" fill="hold" nodeType="withEffect">
                                  <p:stCondLst>
                                    <p:cond delay="3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750"/>
                                        <p:tgtEl>
                                          <p:spTgt spid="7"/>
                                        </p:tgtEl>
                                      </p:cBhvr>
                                    </p:animEffect>
                                  </p:childTnLst>
                                </p:cTn>
                              </p:par>
                              <p:par>
                                <p:cTn id="11" presetID="10" presetClass="entr" presetSubtype="0" fill="hold" nodeType="withEffect">
                                  <p:stCondLst>
                                    <p:cond delay="3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childTnLst>
                                </p:cTn>
                              </p:par>
                              <p:par>
                                <p:cTn id="14" presetID="10" presetClass="entr" presetSubtype="0" fill="hold"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750"/>
                                        <p:tgtEl>
                                          <p:spTgt spid="13"/>
                                        </p:tgtEl>
                                      </p:cBhvr>
                                    </p:animEffect>
                                  </p:childTnLst>
                                </p:cTn>
                              </p:par>
                              <p:par>
                                <p:cTn id="17" presetID="10" presetClass="entr" presetSubtype="0" fill="hold" nodeType="withEffect">
                                  <p:stCondLst>
                                    <p:cond delay="3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750"/>
                                        <p:tgtEl>
                                          <p:spTgt spid="16"/>
                                        </p:tgtEl>
                                      </p:cBhvr>
                                    </p:animEffect>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Experiencias</a:t>
            </a:r>
          </a:p>
        </p:txBody>
      </p:sp>
      <p:sp>
        <p:nvSpPr>
          <p:cNvPr id="4" name="TextBox 204"/>
          <p:cNvSpPr txBox="1"/>
          <p:nvPr/>
        </p:nvSpPr>
        <p:spPr>
          <a:xfrm>
            <a:off x="1040517" y="786482"/>
            <a:ext cx="2592000" cy="707886"/>
          </a:xfrm>
          <a:prstGeom prst="rect">
            <a:avLst/>
          </a:prstGeom>
          <a:noFill/>
        </p:spPr>
        <p:txBody>
          <a:bodyPr wrap="square" rtlCol="0">
            <a:spAutoFit/>
          </a:bodyPr>
          <a:lstStyle/>
          <a:p>
            <a:pPr algn="ctr"/>
            <a:r>
              <a:rPr lang="en-US" sz="2000" b="1" dirty="0">
                <a:latin typeface="+mj-lt"/>
                <a:cs typeface="Segoe UI" panose="020B0502040204020203" pitchFamily="34" charset="0"/>
              </a:rPr>
              <a:t>CONVERSACIONES DE OUTLOOK	</a:t>
            </a:r>
          </a:p>
        </p:txBody>
      </p:sp>
      <p:sp>
        <p:nvSpPr>
          <p:cNvPr id="5" name="TextBox 205"/>
          <p:cNvSpPr txBox="1"/>
          <p:nvPr/>
        </p:nvSpPr>
        <p:spPr>
          <a:xfrm>
            <a:off x="4962009" y="783655"/>
            <a:ext cx="2505804" cy="400110"/>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effectLst/>
                <a:uLnTx/>
                <a:uFillTx/>
                <a:latin typeface="+mj-lt"/>
                <a:cs typeface="Segoe UI" panose="020B0502040204020203" pitchFamily="34" charset="0"/>
              </a:rPr>
              <a:t>ARCHIVOS</a:t>
            </a:r>
          </a:p>
        </p:txBody>
      </p:sp>
      <p:sp>
        <p:nvSpPr>
          <p:cNvPr id="6" name="TextBox 206"/>
          <p:cNvSpPr txBox="1"/>
          <p:nvPr/>
        </p:nvSpPr>
        <p:spPr>
          <a:xfrm>
            <a:off x="930406" y="4338088"/>
            <a:ext cx="2505804" cy="400110"/>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effectLst/>
                <a:uLnTx/>
                <a:uFillTx/>
                <a:latin typeface="+mj-lt"/>
                <a:cs typeface="Segoe UI" panose="020B0502040204020203" pitchFamily="34" charset="0"/>
              </a:rPr>
              <a:t>CALENDARIO</a:t>
            </a:r>
          </a:p>
        </p:txBody>
      </p:sp>
      <p:sp>
        <p:nvSpPr>
          <p:cNvPr id="7" name="TextBox 207"/>
          <p:cNvSpPr txBox="1"/>
          <p:nvPr/>
        </p:nvSpPr>
        <p:spPr>
          <a:xfrm>
            <a:off x="4877908" y="4335789"/>
            <a:ext cx="2505804" cy="400110"/>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effectLst/>
                <a:uLnTx/>
                <a:uFillTx/>
                <a:latin typeface="+mj-lt"/>
                <a:cs typeface="Segoe UI" panose="020B0502040204020203" pitchFamily="34" charset="0"/>
              </a:rPr>
              <a:t>PERSONAS</a:t>
            </a:r>
          </a:p>
        </p:txBody>
      </p:sp>
      <p:grpSp>
        <p:nvGrpSpPr>
          <p:cNvPr id="8" name="Group 1"/>
          <p:cNvGrpSpPr/>
          <p:nvPr/>
        </p:nvGrpSpPr>
        <p:grpSpPr>
          <a:xfrm>
            <a:off x="519248" y="1492015"/>
            <a:ext cx="3527621" cy="2253272"/>
            <a:chOff x="198437" y="1877436"/>
            <a:chExt cx="3527621" cy="2253272"/>
          </a:xfrm>
        </p:grpSpPr>
        <p:grpSp>
          <p:nvGrpSpPr>
            <p:cNvPr id="9" name="Group 16"/>
            <p:cNvGrpSpPr/>
            <p:nvPr/>
          </p:nvGrpSpPr>
          <p:grpSpPr>
            <a:xfrm>
              <a:off x="198437" y="1877436"/>
              <a:ext cx="3527621" cy="2253272"/>
              <a:chOff x="3271201" y="702413"/>
              <a:chExt cx="8793799" cy="5617048"/>
            </a:xfrm>
          </p:grpSpPr>
          <p:sp>
            <p:nvSpPr>
              <p:cNvPr id="11" name="Freeform 41"/>
              <p:cNvSpPr>
                <a:spLocks noChangeAspect="1"/>
              </p:cNvSpPr>
              <p:nvPr/>
            </p:nvSpPr>
            <p:spPr>
              <a:xfrm>
                <a:off x="3271201" y="702413"/>
                <a:ext cx="8793799" cy="5617048"/>
              </a:xfrm>
              <a:custGeom>
                <a:avLst/>
                <a:gdLst>
                  <a:gd name="connsiteX0" fmla="*/ 683507 w 10470378"/>
                  <a:gd name="connsiteY0" fmla="*/ 783663 h 6687966"/>
                  <a:gd name="connsiteX1" fmla="*/ 683507 w 10470378"/>
                  <a:gd name="connsiteY1" fmla="*/ 5904303 h 6687966"/>
                  <a:gd name="connsiteX2" fmla="*/ 9786871 w 10470378"/>
                  <a:gd name="connsiteY2" fmla="*/ 5904303 h 6687966"/>
                  <a:gd name="connsiteX3" fmla="*/ 9786871 w 10470378"/>
                  <a:gd name="connsiteY3" fmla="*/ 783663 h 6687966"/>
                  <a:gd name="connsiteX4" fmla="*/ 228599 w 10470378"/>
                  <a:gd name="connsiteY4" fmla="*/ 0 h 6687966"/>
                  <a:gd name="connsiteX5" fmla="*/ 10241778 w 10470378"/>
                  <a:gd name="connsiteY5" fmla="*/ 0 h 6687966"/>
                  <a:gd name="connsiteX6" fmla="*/ 10470378 w 10470378"/>
                  <a:gd name="connsiteY6" fmla="*/ 228600 h 6687966"/>
                  <a:gd name="connsiteX7" fmla="*/ 10470378 w 10470378"/>
                  <a:gd name="connsiteY7" fmla="*/ 6459366 h 6687966"/>
                  <a:gd name="connsiteX8" fmla="*/ 10241778 w 10470378"/>
                  <a:gd name="connsiteY8" fmla="*/ 6687966 h 6687966"/>
                  <a:gd name="connsiteX9" fmla="*/ 0 w 10470378"/>
                  <a:gd name="connsiteY9" fmla="*/ 6687966 h 6687966"/>
                  <a:gd name="connsiteX10" fmla="*/ 0 w 10470378"/>
                  <a:gd name="connsiteY10" fmla="*/ 6687965 h 6687966"/>
                  <a:gd name="connsiteX11" fmla="*/ 228599 w 10470378"/>
                  <a:gd name="connsiteY11" fmla="*/ 6687965 h 6687966"/>
                  <a:gd name="connsiteX12" fmla="*/ 17964 w 10470378"/>
                  <a:gd name="connsiteY12" fmla="*/ 6548347 h 6687966"/>
                  <a:gd name="connsiteX13" fmla="*/ 0 w 10470378"/>
                  <a:gd name="connsiteY13" fmla="*/ 6459367 h 6687966"/>
                  <a:gd name="connsiteX14" fmla="*/ 0 w 10470378"/>
                  <a:gd name="connsiteY14" fmla="*/ 228599 h 6687966"/>
                  <a:gd name="connsiteX15" fmla="*/ 17964 w 10470378"/>
                  <a:gd name="connsiteY15" fmla="*/ 139619 h 6687966"/>
                  <a:gd name="connsiteX16" fmla="*/ 182529 w 10470378"/>
                  <a:gd name="connsiteY16" fmla="*/ 4645 h 668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0378" h="6687966">
                    <a:moveTo>
                      <a:pt x="683507" y="783663"/>
                    </a:moveTo>
                    <a:lnTo>
                      <a:pt x="683507" y="5904303"/>
                    </a:lnTo>
                    <a:lnTo>
                      <a:pt x="9786871" y="5904303"/>
                    </a:lnTo>
                    <a:lnTo>
                      <a:pt x="9786871" y="783663"/>
                    </a:lnTo>
                    <a:close/>
                    <a:moveTo>
                      <a:pt x="228599" y="0"/>
                    </a:moveTo>
                    <a:lnTo>
                      <a:pt x="10241778" y="0"/>
                    </a:lnTo>
                    <a:cubicBezTo>
                      <a:pt x="10368030" y="0"/>
                      <a:pt x="10470378" y="102348"/>
                      <a:pt x="10470378" y="228600"/>
                    </a:cubicBezTo>
                    <a:lnTo>
                      <a:pt x="10470378" y="6459366"/>
                    </a:lnTo>
                    <a:cubicBezTo>
                      <a:pt x="10470378" y="6585618"/>
                      <a:pt x="10368030" y="6687966"/>
                      <a:pt x="10241778" y="6687966"/>
                    </a:cubicBezTo>
                    <a:lnTo>
                      <a:pt x="0" y="6687966"/>
                    </a:lnTo>
                    <a:lnTo>
                      <a:pt x="0" y="6687965"/>
                    </a:lnTo>
                    <a:lnTo>
                      <a:pt x="228599" y="6687965"/>
                    </a:lnTo>
                    <a:cubicBezTo>
                      <a:pt x="133910" y="6687965"/>
                      <a:pt x="52667" y="6630394"/>
                      <a:pt x="17964" y="6548347"/>
                    </a:cubicBezTo>
                    <a:lnTo>
                      <a:pt x="0" y="6459367"/>
                    </a:lnTo>
                    <a:lnTo>
                      <a:pt x="0" y="228599"/>
                    </a:lnTo>
                    <a:lnTo>
                      <a:pt x="17964" y="139619"/>
                    </a:lnTo>
                    <a:cubicBezTo>
                      <a:pt x="46884" y="71246"/>
                      <a:pt x="108122" y="19871"/>
                      <a:pt x="182529" y="4645"/>
                    </a:cubicBezTo>
                    <a:close/>
                  </a:path>
                </a:pathLst>
              </a:custGeom>
              <a:solidFill>
                <a:sysClr val="windowText" lastClr="000000">
                  <a:lumMod val="95000"/>
                  <a:lumOff val="5000"/>
                </a:sys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effectLst/>
                  <a:uLnTx/>
                  <a:uFillTx/>
                  <a:latin typeface="+mj-lt"/>
                </a:endParaRPr>
              </a:p>
            </p:txBody>
          </p:sp>
          <p:grpSp>
            <p:nvGrpSpPr>
              <p:cNvPr id="12" name="Group 42"/>
              <p:cNvGrpSpPr/>
              <p:nvPr/>
            </p:nvGrpSpPr>
            <p:grpSpPr>
              <a:xfrm>
                <a:off x="7612802" y="932711"/>
                <a:ext cx="288687" cy="110598"/>
                <a:chOff x="5675669" y="327104"/>
                <a:chExt cx="343727" cy="131684"/>
              </a:xfrm>
              <a:solidFill>
                <a:sysClr val="windowText" lastClr="000000">
                  <a:lumMod val="65000"/>
                  <a:lumOff val="35000"/>
                </a:sysClr>
              </a:solidFill>
            </p:grpSpPr>
            <p:sp>
              <p:nvSpPr>
                <p:cNvPr id="18" name="Oval 48"/>
                <p:cNvSpPr/>
                <p:nvPr/>
              </p:nvSpPr>
              <p:spPr>
                <a:xfrm>
                  <a:off x="5675669" y="327104"/>
                  <a:ext cx="131684" cy="131684"/>
                </a:xfrm>
                <a:prstGeom prst="ellipse">
                  <a:avLst/>
                </a:prstGeom>
                <a:grp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effectLst/>
                    <a:uLnTx/>
                    <a:uFillTx/>
                    <a:latin typeface="+mj-lt"/>
                  </a:endParaRPr>
                </a:p>
              </p:txBody>
            </p:sp>
            <p:sp>
              <p:nvSpPr>
                <p:cNvPr id="19" name="Oval 49"/>
                <p:cNvSpPr/>
                <p:nvPr/>
              </p:nvSpPr>
              <p:spPr>
                <a:xfrm>
                  <a:off x="5973677" y="370087"/>
                  <a:ext cx="45719" cy="45719"/>
                </a:xfrm>
                <a:prstGeom prst="ellipse">
                  <a:avLst/>
                </a:prstGeom>
                <a:grp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effectLst/>
                    <a:uLnTx/>
                    <a:uFillTx/>
                    <a:latin typeface="+mj-lt"/>
                  </a:endParaRPr>
                </a:p>
              </p:txBody>
            </p:sp>
          </p:grpSp>
          <p:grpSp>
            <p:nvGrpSpPr>
              <p:cNvPr id="13" name="Group 43"/>
              <p:cNvGrpSpPr/>
              <p:nvPr/>
            </p:nvGrpSpPr>
            <p:grpSpPr>
              <a:xfrm>
                <a:off x="7551103" y="5837854"/>
                <a:ext cx="233995" cy="234663"/>
                <a:chOff x="8212007" y="5789129"/>
                <a:chExt cx="449392" cy="450674"/>
              </a:xfrm>
              <a:solidFill>
                <a:srgbClr val="E7E6E6"/>
              </a:solidFill>
            </p:grpSpPr>
            <p:sp>
              <p:nvSpPr>
                <p:cNvPr id="14" name="Freeform 44"/>
                <p:cNvSpPr/>
                <p:nvPr/>
              </p:nvSpPr>
              <p:spPr>
                <a:xfrm>
                  <a:off x="8418957" y="5789129"/>
                  <a:ext cx="242442" cy="211621"/>
                </a:xfrm>
                <a:custGeom>
                  <a:avLst/>
                  <a:gdLst>
                    <a:gd name="connsiteX0" fmla="*/ 242442 w 242442"/>
                    <a:gd name="connsiteY0" fmla="*/ 0 h 211621"/>
                    <a:gd name="connsiteX1" fmla="*/ 242442 w 242442"/>
                    <a:gd name="connsiteY1" fmla="*/ 211621 h 211621"/>
                    <a:gd name="connsiteX2" fmla="*/ 0 w 242442"/>
                    <a:gd name="connsiteY2" fmla="*/ 211621 h 211621"/>
                    <a:gd name="connsiteX3" fmla="*/ 0 w 242442"/>
                    <a:gd name="connsiteY3" fmla="*/ 33441 h 211621"/>
                    <a:gd name="connsiteX4" fmla="*/ 242442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242442" y="0"/>
                      </a:moveTo>
                      <a:lnTo>
                        <a:pt x="242442" y="211621"/>
                      </a:lnTo>
                      <a:lnTo>
                        <a:pt x="0" y="211621"/>
                      </a:lnTo>
                      <a:lnTo>
                        <a:pt x="0" y="33441"/>
                      </a:lnTo>
                      <a:lnTo>
                        <a:pt x="242442" y="0"/>
                      </a:lnTo>
                      <a:close/>
                    </a:path>
                  </a:pathLst>
                </a:custGeom>
                <a:solidFill>
                  <a:srgbClr val="7F7E8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effectLst/>
                    <a:uLnTx/>
                    <a:uFillTx/>
                    <a:latin typeface="+mj-lt"/>
                  </a:endParaRPr>
                </a:p>
              </p:txBody>
            </p:sp>
            <p:sp>
              <p:nvSpPr>
                <p:cNvPr id="15" name="Freeform 45"/>
                <p:cNvSpPr/>
                <p:nvPr/>
              </p:nvSpPr>
              <p:spPr>
                <a:xfrm>
                  <a:off x="8214067" y="5826353"/>
                  <a:ext cx="177458" cy="174396"/>
                </a:xfrm>
                <a:custGeom>
                  <a:avLst/>
                  <a:gdLst>
                    <a:gd name="connsiteX0" fmla="*/ 177458 w 177458"/>
                    <a:gd name="connsiteY0" fmla="*/ 0 h 174396"/>
                    <a:gd name="connsiteX1" fmla="*/ 177458 w 177458"/>
                    <a:gd name="connsiteY1" fmla="*/ 174396 h 174396"/>
                    <a:gd name="connsiteX2" fmla="*/ 0 w 177458"/>
                    <a:gd name="connsiteY2" fmla="*/ 174396 h 174396"/>
                    <a:gd name="connsiteX3" fmla="*/ 1780 w 177458"/>
                    <a:gd name="connsiteY3" fmla="*/ 24231 h 174396"/>
                    <a:gd name="connsiteX4" fmla="*/ 177458 w 177458"/>
                    <a:gd name="connsiteY4" fmla="*/ 0 h 1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458" h="174396">
                      <a:moveTo>
                        <a:pt x="177458" y="0"/>
                      </a:moveTo>
                      <a:lnTo>
                        <a:pt x="177458" y="174396"/>
                      </a:lnTo>
                      <a:lnTo>
                        <a:pt x="0" y="174396"/>
                      </a:lnTo>
                      <a:lnTo>
                        <a:pt x="1780" y="24231"/>
                      </a:lnTo>
                      <a:lnTo>
                        <a:pt x="177458" y="0"/>
                      </a:lnTo>
                      <a:close/>
                    </a:path>
                  </a:pathLst>
                </a:custGeom>
                <a:solidFill>
                  <a:srgbClr val="7F7E8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effectLst/>
                    <a:uLnTx/>
                    <a:uFillTx/>
                    <a:latin typeface="+mj-lt"/>
                  </a:endParaRPr>
                </a:p>
              </p:txBody>
            </p:sp>
            <p:sp>
              <p:nvSpPr>
                <p:cNvPr id="16" name="Freeform 46"/>
                <p:cNvSpPr/>
                <p:nvPr/>
              </p:nvSpPr>
              <p:spPr>
                <a:xfrm>
                  <a:off x="8212007" y="6028182"/>
                  <a:ext cx="179519" cy="172409"/>
                </a:xfrm>
                <a:custGeom>
                  <a:avLst/>
                  <a:gdLst>
                    <a:gd name="connsiteX0" fmla="*/ 1735 w 179519"/>
                    <a:gd name="connsiteY0" fmla="*/ 0 h 172409"/>
                    <a:gd name="connsiteX1" fmla="*/ 179519 w 179519"/>
                    <a:gd name="connsiteY1" fmla="*/ 0 h 172409"/>
                    <a:gd name="connsiteX2" fmla="*/ 179519 w 179519"/>
                    <a:gd name="connsiteY2" fmla="*/ 172409 h 172409"/>
                    <a:gd name="connsiteX3" fmla="*/ 0 w 179519"/>
                    <a:gd name="connsiteY3" fmla="*/ 146325 h 172409"/>
                    <a:gd name="connsiteX4" fmla="*/ 1735 w 179519"/>
                    <a:gd name="connsiteY4" fmla="*/ 0 h 17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19" h="172409">
                      <a:moveTo>
                        <a:pt x="1735" y="0"/>
                      </a:moveTo>
                      <a:lnTo>
                        <a:pt x="179519" y="0"/>
                      </a:lnTo>
                      <a:lnTo>
                        <a:pt x="179519" y="172409"/>
                      </a:lnTo>
                      <a:lnTo>
                        <a:pt x="0" y="146325"/>
                      </a:lnTo>
                      <a:lnTo>
                        <a:pt x="1735" y="0"/>
                      </a:lnTo>
                      <a:close/>
                    </a:path>
                  </a:pathLst>
                </a:custGeom>
                <a:solidFill>
                  <a:srgbClr val="7F7E8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effectLst/>
                    <a:uLnTx/>
                    <a:uFillTx/>
                    <a:latin typeface="+mj-lt"/>
                  </a:endParaRPr>
                </a:p>
              </p:txBody>
            </p:sp>
            <p:sp>
              <p:nvSpPr>
                <p:cNvPr id="17" name="Freeform 47"/>
                <p:cNvSpPr/>
                <p:nvPr/>
              </p:nvSpPr>
              <p:spPr>
                <a:xfrm>
                  <a:off x="8418957" y="6028182"/>
                  <a:ext cx="242442" cy="211621"/>
                </a:xfrm>
                <a:custGeom>
                  <a:avLst/>
                  <a:gdLst>
                    <a:gd name="connsiteX0" fmla="*/ 0 w 242442"/>
                    <a:gd name="connsiteY0" fmla="*/ 0 h 211621"/>
                    <a:gd name="connsiteX1" fmla="*/ 242442 w 242442"/>
                    <a:gd name="connsiteY1" fmla="*/ 0 h 211621"/>
                    <a:gd name="connsiteX2" fmla="*/ 242442 w 242442"/>
                    <a:gd name="connsiteY2" fmla="*/ 211621 h 211621"/>
                    <a:gd name="connsiteX3" fmla="*/ 0 w 242442"/>
                    <a:gd name="connsiteY3" fmla="*/ 176395 h 211621"/>
                    <a:gd name="connsiteX4" fmla="*/ 0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0" y="0"/>
                      </a:moveTo>
                      <a:lnTo>
                        <a:pt x="242442" y="0"/>
                      </a:lnTo>
                      <a:lnTo>
                        <a:pt x="242442" y="211621"/>
                      </a:lnTo>
                      <a:lnTo>
                        <a:pt x="0" y="176395"/>
                      </a:lnTo>
                      <a:lnTo>
                        <a:pt x="0" y="0"/>
                      </a:lnTo>
                      <a:close/>
                    </a:path>
                  </a:pathLst>
                </a:custGeom>
                <a:solidFill>
                  <a:srgbClr val="7F7E8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effectLst/>
                    <a:uLnTx/>
                    <a:uFillTx/>
                    <a:latin typeface="+mj-lt"/>
                  </a:endParaRPr>
                </a:p>
              </p:txBody>
            </p:sp>
          </p:grpSp>
        </p:grpSp>
        <p:pic>
          <p:nvPicPr>
            <p:cNvPr id="10" name="Picture 20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024" y="2007480"/>
              <a:ext cx="3133608" cy="1887678"/>
            </a:xfrm>
            <a:prstGeom prst="rect">
              <a:avLst/>
            </a:prstGeom>
            <a:ln>
              <a:solidFill>
                <a:schemeClr val="tx1"/>
              </a:solidFill>
            </a:ln>
          </p:spPr>
        </p:pic>
      </p:grpSp>
      <p:pic>
        <p:nvPicPr>
          <p:cNvPr id="20" name="Picture 210"/>
          <p:cNvPicPr>
            <a:picLocks noChangeAspect="1"/>
          </p:cNvPicPr>
          <p:nvPr/>
        </p:nvPicPr>
        <p:blipFill>
          <a:blip r:embed="rId3"/>
          <a:stretch>
            <a:fillRect/>
          </a:stretch>
        </p:blipFill>
        <p:spPr>
          <a:xfrm>
            <a:off x="4650143" y="1694601"/>
            <a:ext cx="3154284" cy="1846324"/>
          </a:xfrm>
          <a:prstGeom prst="rect">
            <a:avLst/>
          </a:prstGeom>
          <a:ln>
            <a:solidFill>
              <a:schemeClr val="tx1"/>
            </a:solidFill>
          </a:ln>
        </p:spPr>
      </p:pic>
      <p:pic>
        <p:nvPicPr>
          <p:cNvPr id="21" name="Picture 2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040" y="4889574"/>
            <a:ext cx="3232419" cy="1841138"/>
          </a:xfrm>
          <a:prstGeom prst="rect">
            <a:avLst/>
          </a:prstGeom>
          <a:ln>
            <a:solidFill>
              <a:schemeClr val="tx1"/>
            </a:solidFill>
          </a:ln>
        </p:spPr>
      </p:pic>
      <p:pic>
        <p:nvPicPr>
          <p:cNvPr id="22" name="Picture 2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8276" y="4930134"/>
            <a:ext cx="3210397" cy="1782399"/>
          </a:xfrm>
          <a:prstGeom prst="rect">
            <a:avLst/>
          </a:prstGeom>
          <a:ln>
            <a:solidFill>
              <a:schemeClr val="tx1"/>
            </a:solidFill>
          </a:ln>
        </p:spPr>
      </p:pic>
      <p:pic>
        <p:nvPicPr>
          <p:cNvPr id="23" name="Picture 2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03171" y="1592456"/>
            <a:ext cx="3111874" cy="1895890"/>
          </a:xfrm>
          <a:prstGeom prst="rect">
            <a:avLst/>
          </a:prstGeom>
          <a:ln>
            <a:solidFill>
              <a:schemeClr val="tx1"/>
            </a:solidFill>
          </a:ln>
        </p:spPr>
      </p:pic>
      <p:sp>
        <p:nvSpPr>
          <p:cNvPr id="24" name="TextBox 234"/>
          <p:cNvSpPr txBox="1"/>
          <p:nvPr/>
        </p:nvSpPr>
        <p:spPr>
          <a:xfrm>
            <a:off x="8654858" y="4313457"/>
            <a:ext cx="2505804" cy="400110"/>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effectLst/>
                <a:uLnTx/>
                <a:uFillTx/>
                <a:latin typeface="+mj-lt"/>
                <a:cs typeface="Segoe UI" panose="020B0502040204020203" pitchFamily="34" charset="0"/>
              </a:rPr>
              <a:t>SKYPE</a:t>
            </a:r>
          </a:p>
        </p:txBody>
      </p:sp>
      <p:pic>
        <p:nvPicPr>
          <p:cNvPr id="25" name="Picture 2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03171" y="4851860"/>
            <a:ext cx="3089900" cy="1917763"/>
          </a:xfrm>
          <a:prstGeom prst="rect">
            <a:avLst/>
          </a:prstGeom>
          <a:ln>
            <a:solidFill>
              <a:schemeClr val="tx1"/>
            </a:solidFill>
          </a:ln>
        </p:spPr>
      </p:pic>
      <p:sp>
        <p:nvSpPr>
          <p:cNvPr id="26" name="TextBox 236"/>
          <p:cNvSpPr txBox="1"/>
          <p:nvPr/>
        </p:nvSpPr>
        <p:spPr>
          <a:xfrm>
            <a:off x="8676832" y="781906"/>
            <a:ext cx="2505804" cy="707886"/>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latin typeface="+mj-lt"/>
              </a:rPr>
              <a:t>BLOC DE NOTAS (OneNote)</a:t>
            </a:r>
            <a:endParaRPr kumimoji="0" lang="en-US" sz="2000" i="0" u="none" strike="noStrike" kern="0" cap="none" spc="0" normalizeH="0" baseline="0" noProof="0" dirty="0">
              <a:ln>
                <a:noFill/>
              </a:ln>
              <a:effectLst/>
              <a:uLnTx/>
              <a:uFillTx/>
              <a:latin typeface="+mj-lt"/>
            </a:endParaRPr>
          </a:p>
        </p:txBody>
      </p:sp>
    </p:spTree>
    <p:extLst>
      <p:ext uri="{BB962C8B-B14F-4D97-AF65-F5344CB8AC3E}">
        <p14:creationId xmlns:p14="http://schemas.microsoft.com/office/powerpoint/2010/main" val="1649259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Experiencias</a:t>
            </a:r>
          </a:p>
        </p:txBody>
      </p:sp>
      <p:grpSp>
        <p:nvGrpSpPr>
          <p:cNvPr id="4" name="Group 7"/>
          <p:cNvGrpSpPr/>
          <p:nvPr/>
        </p:nvGrpSpPr>
        <p:grpSpPr>
          <a:xfrm>
            <a:off x="7043296" y="1192314"/>
            <a:ext cx="4086936" cy="1200329"/>
            <a:chOff x="6590880" y="1672944"/>
            <a:chExt cx="6139556" cy="1200329"/>
          </a:xfrm>
        </p:grpSpPr>
        <p:sp>
          <p:nvSpPr>
            <p:cNvPr id="5" name="Rectangle 8"/>
            <p:cNvSpPr/>
            <p:nvPr/>
          </p:nvSpPr>
          <p:spPr>
            <a:xfrm>
              <a:off x="6590880" y="1672944"/>
              <a:ext cx="68682" cy="1097280"/>
            </a:xfrm>
            <a:prstGeom prst="rect">
              <a:avLst/>
            </a:prstGeom>
            <a:solidFill>
              <a:srgbClr val="FEAC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Light"/>
              </a:endParaRPr>
            </a:p>
          </p:txBody>
        </p:sp>
        <p:sp>
          <p:nvSpPr>
            <p:cNvPr id="6" name="TextBox 9"/>
            <p:cNvSpPr txBox="1"/>
            <p:nvPr/>
          </p:nvSpPr>
          <p:spPr>
            <a:xfrm>
              <a:off x="6659562" y="1672944"/>
              <a:ext cx="6070874" cy="1200329"/>
            </a:xfrm>
            <a:prstGeom prst="rect">
              <a:avLst/>
            </a:prstGeom>
            <a:noFill/>
          </p:spPr>
          <p:txBody>
            <a:bodyPr wrap="square" rtlCol="0" anchor="t">
              <a:spAutoFit/>
            </a:bodyPr>
            <a:lstStyle/>
            <a:p>
              <a:pPr marL="0" marR="0" lvl="0" indent="0" algn="l" defTabSz="914367" eaLnBrk="1" fontAlgn="auto" latinLnBrk="0" hangingPunct="1">
                <a:lnSpc>
                  <a:spcPct val="100000"/>
                </a:lnSpc>
                <a:spcBef>
                  <a:spcPts val="0"/>
                </a:spcBef>
                <a:spcAft>
                  <a:spcPts val="0"/>
                </a:spcAft>
                <a:buClrTx/>
                <a:buSzTx/>
                <a:buFontTx/>
                <a:buNone/>
                <a:tabLst/>
                <a:defRPr/>
              </a:pPr>
              <a:r>
                <a:rPr kumimoji="0" lang="es-ES" sz="1600" b="0" i="0" u="none" strike="noStrike" kern="0" cap="none" spc="0" normalizeH="0" baseline="0" noProof="0" dirty="0">
                  <a:ln>
                    <a:noFill/>
                  </a:ln>
                  <a:solidFill>
                    <a:sysClr val="windowText" lastClr="000000"/>
                  </a:solidFill>
                  <a:effectLst/>
                  <a:uLnTx/>
                  <a:uFillTx/>
                  <a:latin typeface="+mj-lt"/>
                  <a:cs typeface="Segoe UI Light"/>
                </a:rPr>
                <a:t>Grupos </a:t>
              </a:r>
              <a:r>
                <a:rPr lang="es-ES" sz="1600" kern="0" dirty="0">
                  <a:solidFill>
                    <a:sysClr val="windowText" lastClr="000000"/>
                  </a:solidFill>
                  <a:latin typeface="+mj-lt"/>
                  <a:cs typeface="Segoe UI Light"/>
                </a:rPr>
                <a:t>en</a:t>
              </a:r>
              <a:r>
                <a:rPr kumimoji="0" lang="es-ES" sz="1600" b="0" i="0" u="none" strike="noStrike" kern="0" cap="none" spc="0" normalizeH="0" baseline="0" noProof="0" dirty="0">
                  <a:ln>
                    <a:noFill/>
                  </a:ln>
                  <a:solidFill>
                    <a:sysClr val="windowText" lastClr="000000"/>
                  </a:solidFill>
                  <a:effectLst/>
                  <a:uLnTx/>
                  <a:uFillTx/>
                  <a:latin typeface="+mj-lt"/>
                  <a:cs typeface="Segoe UI Light"/>
                </a:rPr>
                <a:t> </a:t>
              </a:r>
              <a:r>
                <a:rPr kumimoji="0" lang="es-ES" sz="1600" b="1" i="0" u="none" strike="noStrike" kern="0" cap="none" spc="0" normalizeH="0" baseline="0" noProof="0" dirty="0">
                  <a:ln>
                    <a:noFill/>
                  </a:ln>
                  <a:solidFill>
                    <a:sysClr val="windowText" lastClr="000000"/>
                  </a:solidFill>
                  <a:effectLst/>
                  <a:uLnTx/>
                  <a:uFillTx/>
                  <a:latin typeface="+mj-lt"/>
                  <a:cs typeface="Segoe UI Light"/>
                </a:rPr>
                <a:t>Outlook 2016</a:t>
              </a:r>
            </a:p>
            <a:p>
              <a:pPr marL="0" marR="0" lvl="0" indent="0" algn="l"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solidFill>
                    <a:sysClr val="windowText" lastClr="000000"/>
                  </a:solidFill>
                  <a:effectLst/>
                  <a:uLnTx/>
                  <a:uFillTx/>
                  <a:latin typeface="+mj-lt"/>
                  <a:cs typeface="Segoe UI Light"/>
                </a:rPr>
                <a:t>Participar</a:t>
              </a:r>
              <a:r>
                <a:rPr kumimoji="0" lang="es-ES" sz="1400" b="0" i="0" u="none" strike="noStrike" kern="0" cap="none" spc="0" normalizeH="0" noProof="0" dirty="0">
                  <a:ln>
                    <a:noFill/>
                  </a:ln>
                  <a:solidFill>
                    <a:sysClr val="windowText" lastClr="000000"/>
                  </a:solidFill>
                  <a:effectLst/>
                  <a:uLnTx/>
                  <a:uFillTx/>
                  <a:latin typeface="+mj-lt"/>
                  <a:cs typeface="Segoe UI Light"/>
                </a:rPr>
                <a:t> en conversaciones, planificar reuniones, compartir archivos y bitas, iniciar una conversación</a:t>
              </a:r>
              <a:r>
                <a:rPr lang="es-ES" sz="1400" kern="0" dirty="0">
                  <a:solidFill>
                    <a:sysClr val="windowText" lastClr="000000"/>
                  </a:solidFill>
                  <a:latin typeface="+mj-lt"/>
                  <a:cs typeface="Segoe UI Light"/>
                </a:rPr>
                <a:t> / videoconferencia x Skype para tomar decisiones en tiempo real</a:t>
              </a:r>
              <a:endParaRPr kumimoji="0" lang="es-ES" sz="1400" b="0" i="0" u="none" strike="noStrike" kern="0" cap="none" spc="0" normalizeH="0" baseline="0" noProof="0" dirty="0">
                <a:ln>
                  <a:noFill/>
                </a:ln>
                <a:solidFill>
                  <a:sysClr val="windowText" lastClr="000000"/>
                </a:solidFill>
                <a:effectLst/>
                <a:uLnTx/>
                <a:uFillTx/>
                <a:latin typeface="+mj-lt"/>
                <a:cs typeface="Segoe UI Light"/>
              </a:endParaRPr>
            </a:p>
          </p:txBody>
        </p:sp>
      </p:grpSp>
      <p:grpSp>
        <p:nvGrpSpPr>
          <p:cNvPr id="7" name="Group 13"/>
          <p:cNvGrpSpPr/>
          <p:nvPr/>
        </p:nvGrpSpPr>
        <p:grpSpPr>
          <a:xfrm>
            <a:off x="1153815" y="5398136"/>
            <a:ext cx="4210002" cy="1097280"/>
            <a:chOff x="1138302" y="5573951"/>
            <a:chExt cx="4798278" cy="1097280"/>
          </a:xfrm>
        </p:grpSpPr>
        <p:sp>
          <p:nvSpPr>
            <p:cNvPr id="8" name="Rectangle 14"/>
            <p:cNvSpPr/>
            <p:nvPr/>
          </p:nvSpPr>
          <p:spPr>
            <a:xfrm>
              <a:off x="5884471" y="5573951"/>
              <a:ext cx="52109" cy="1097280"/>
            </a:xfrm>
            <a:prstGeom prst="rect">
              <a:avLst/>
            </a:prstGeom>
            <a:solidFill>
              <a:srgbClr val="FEAC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mj-lt"/>
              </a:endParaRPr>
            </a:p>
          </p:txBody>
        </p:sp>
        <p:sp>
          <p:nvSpPr>
            <p:cNvPr id="9" name="TextBox 15"/>
            <p:cNvSpPr txBox="1"/>
            <p:nvPr/>
          </p:nvSpPr>
          <p:spPr>
            <a:xfrm>
              <a:off x="1138302" y="5632943"/>
              <a:ext cx="4746169" cy="984885"/>
            </a:xfrm>
            <a:prstGeom prst="rect">
              <a:avLst/>
            </a:prstGeom>
            <a:noFill/>
          </p:spPr>
          <p:txBody>
            <a:bodyPr wrap="square" rtlCol="0" anchor="t">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s-ES" sz="1600" i="0" u="none" strike="noStrike" kern="0" cap="none" spc="0" normalizeH="0" baseline="0" noProof="0" dirty="0">
                  <a:ln>
                    <a:noFill/>
                  </a:ln>
                  <a:solidFill>
                    <a:sysClr val="windowText" lastClr="000000"/>
                  </a:solidFill>
                  <a:effectLst/>
                  <a:uLnTx/>
                  <a:uFillTx/>
                  <a:latin typeface="+mj-lt"/>
                  <a:cs typeface="Segoe UI Light"/>
                </a:rPr>
                <a:t>Aplicación de </a:t>
              </a:r>
              <a:r>
                <a:rPr kumimoji="0" lang="es-ES" sz="1600" b="1" i="0" u="none" strike="noStrike" kern="0" cap="none" spc="0" normalizeH="0" baseline="0" noProof="0" dirty="0">
                  <a:ln>
                    <a:noFill/>
                  </a:ln>
                  <a:solidFill>
                    <a:sysClr val="windowText" lastClr="000000"/>
                  </a:solidFill>
                  <a:effectLst/>
                  <a:uLnTx/>
                  <a:uFillTx/>
                  <a:latin typeface="+mj-lt"/>
                  <a:cs typeface="Segoe UI Light"/>
                </a:rPr>
                <a:t>Outlook </a:t>
              </a:r>
              <a:r>
                <a:rPr kumimoji="0" lang="es-ES" sz="1600" b="1" i="0" u="none" strike="noStrike" kern="0" cap="none" spc="0" normalizeH="0" baseline="0" noProof="0" dirty="0" err="1">
                  <a:ln>
                    <a:noFill/>
                  </a:ln>
                  <a:solidFill>
                    <a:sysClr val="windowText" lastClr="000000"/>
                  </a:solidFill>
                  <a:effectLst/>
                  <a:uLnTx/>
                  <a:uFillTx/>
                  <a:latin typeface="+mj-lt"/>
                  <a:cs typeface="Segoe UI Light"/>
                </a:rPr>
                <a:t>Groups</a:t>
              </a:r>
              <a:endParaRPr kumimoji="0" lang="es-ES" sz="1600" b="0" i="0" u="none" strike="noStrike" kern="0" cap="none" spc="0" normalizeH="0" baseline="0" noProof="0" dirty="0">
                <a:ln>
                  <a:noFill/>
                </a:ln>
                <a:solidFill>
                  <a:sysClr val="windowText" lastClr="000000"/>
                </a:solidFill>
                <a:effectLst/>
                <a:uLnTx/>
                <a:uFillTx/>
                <a:latin typeface="+mj-lt"/>
                <a:cs typeface="Segoe UI Light"/>
              </a:endParaRPr>
            </a:p>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solidFill>
                    <a:sysClr val="windowText" lastClr="000000"/>
                  </a:solidFill>
                  <a:effectLst/>
                  <a:uLnTx/>
                  <a:uFillTx/>
                  <a:latin typeface="+mj-lt"/>
                  <a:cs typeface="Segoe UI Light"/>
                </a:rPr>
                <a:t>Disponible en iOS, Android  y WP</a:t>
              </a:r>
            </a:p>
            <a:p>
              <a:pPr marL="0" marR="0" lvl="0" indent="0" algn="r" defTabSz="914367" eaLnBrk="1" fontAlgn="auto" latinLnBrk="0" hangingPunct="1">
                <a:lnSpc>
                  <a:spcPct val="100000"/>
                </a:lnSpc>
                <a:spcBef>
                  <a:spcPts val="0"/>
                </a:spcBef>
                <a:spcAft>
                  <a:spcPts val="0"/>
                </a:spcAft>
                <a:buClrTx/>
                <a:buSzTx/>
                <a:buFontTx/>
                <a:buNone/>
                <a:tabLst/>
                <a:defRPr/>
              </a:pPr>
              <a:r>
                <a:rPr lang="es-ES" sz="1400" kern="0" dirty="0">
                  <a:solidFill>
                    <a:sysClr val="windowText" lastClr="000000"/>
                  </a:solidFill>
                  <a:latin typeface="+mj-lt"/>
                  <a:cs typeface="Segoe UI Light"/>
                </a:rPr>
                <a:t>Continuar conversaciones, visualizar archivos, menciones (@), descubrir otros grupos</a:t>
              </a:r>
              <a:endParaRPr kumimoji="0" lang="es-ES" sz="1400" b="0" i="0" u="none" strike="noStrike" kern="0" cap="none" spc="0" normalizeH="0" baseline="0" noProof="0" dirty="0">
                <a:ln>
                  <a:noFill/>
                </a:ln>
                <a:solidFill>
                  <a:sysClr val="windowText" lastClr="000000"/>
                </a:solidFill>
                <a:effectLst/>
                <a:uLnTx/>
                <a:uFillTx/>
                <a:latin typeface="+mj-lt"/>
                <a:cs typeface="Segoe UI Light"/>
              </a:endParaRPr>
            </a:p>
          </p:txBody>
        </p:sp>
      </p:grpSp>
      <p:pic>
        <p:nvPicPr>
          <p:cNvPr id="10"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334" y="849244"/>
            <a:ext cx="6459616" cy="4159873"/>
          </a:xfrm>
          <a:prstGeom prst="rect">
            <a:avLst/>
          </a:prstGeom>
          <a:ln>
            <a:solidFill>
              <a:schemeClr val="tx1"/>
            </a:solidFill>
          </a:ln>
          <a:effectLst>
            <a:outerShdw blurRad="292100" dist="139700" dir="2700000" algn="tl" rotWithShape="0">
              <a:srgbClr val="333333">
                <a:alpha val="65000"/>
              </a:srgbClr>
            </a:outerShdw>
          </a:effectLst>
        </p:spPr>
      </p:pic>
      <p:pic>
        <p:nvPicPr>
          <p:cNvPr id="11"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0637" y="3148629"/>
            <a:ext cx="2022452" cy="3595471"/>
          </a:xfrm>
          <a:prstGeom prst="rect">
            <a:avLst/>
          </a:prstGeom>
          <a:ln>
            <a:solidFill>
              <a:schemeClr val="tx1"/>
            </a:solidFill>
          </a:ln>
          <a:effectLst>
            <a:outerShdw blurRad="292100" dist="139700" dir="2700000" algn="tl" rotWithShape="0">
              <a:srgbClr val="333333">
                <a:alpha val="65000"/>
              </a:srgbClr>
            </a:outerShdw>
          </a:effectLst>
        </p:spPr>
      </p:pic>
      <p:pic>
        <p:nvPicPr>
          <p:cNvPr id="12"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67613" y="3148629"/>
            <a:ext cx="2157283" cy="3595470"/>
          </a:xfrm>
          <a:prstGeom prst="rect">
            <a:avLst/>
          </a:prstGeom>
          <a:ln>
            <a:solidFill>
              <a:schemeClr val="tx1"/>
            </a:solidFill>
          </a:ln>
          <a:effectLst>
            <a:outerShdw blurRad="292100" dist="139700" dir="2700000" algn="tl" rotWithShape="0">
              <a:srgbClr val="333333">
                <a:alpha val="65000"/>
              </a:srgbClr>
            </a:outerShdw>
          </a:effectLst>
        </p:spPr>
      </p:pic>
      <p:pic>
        <p:nvPicPr>
          <p:cNvPr id="13"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33661" y="3148629"/>
            <a:ext cx="2022452" cy="3595471"/>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487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42" presetClass="entr" presetSubtype="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1"/>
          <p:cNvSpPr>
            <a:spLocks noGrp="1"/>
          </p:cNvSpPr>
          <p:nvPr>
            <p:ph type="pic" sz="quarter" idx="14"/>
          </p:nvPr>
        </p:nvSpPr>
        <p:spPr/>
      </p:sp>
      <p:sp>
        <p:nvSpPr>
          <p:cNvPr id="3" name="Marcador de texto 2"/>
          <p:cNvSpPr>
            <a:spLocks noGrp="1"/>
          </p:cNvSpPr>
          <p:nvPr>
            <p:ph type="body" idx="1"/>
          </p:nvPr>
        </p:nvSpPr>
        <p:spPr/>
        <p:txBody>
          <a:bodyPr/>
          <a:lstStyle/>
          <a:p>
            <a:r>
              <a:rPr lang="en-US" b="1" dirty="0"/>
              <a:t>Demo – </a:t>
            </a:r>
            <a:r>
              <a:rPr lang="en-US" b="1" dirty="0" err="1"/>
              <a:t>Experiencias</a:t>
            </a:r>
            <a:r>
              <a:rPr lang="en-US" b="1" dirty="0"/>
              <a:t> de </a:t>
            </a:r>
            <a:r>
              <a:rPr lang="en-US" b="1" dirty="0" err="1"/>
              <a:t>Usuario</a:t>
            </a:r>
            <a:r>
              <a:rPr lang="en-US" b="1" dirty="0"/>
              <a:t> en </a:t>
            </a:r>
            <a:r>
              <a:rPr lang="en-US" b="1" dirty="0" err="1"/>
              <a:t>Grupos</a:t>
            </a:r>
            <a:r>
              <a:rPr lang="en-US" b="1" dirty="0"/>
              <a:t> de Office 365</a:t>
            </a:r>
          </a:p>
        </p:txBody>
      </p:sp>
      <p:sp>
        <p:nvSpPr>
          <p:cNvPr id="4" name="Marcador de contenido 3"/>
          <p:cNvSpPr>
            <a:spLocks noGrp="1"/>
          </p:cNvSpPr>
          <p:nvPr>
            <p:ph sz="quarter" idx="13"/>
          </p:nvPr>
        </p:nvSpPr>
        <p:spPr/>
        <p:txBody>
          <a:bodyPr/>
          <a:lstStyle/>
          <a:p>
            <a:endParaRPr lang="en-US"/>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930" y="2867332"/>
            <a:ext cx="3198049" cy="3121540"/>
          </a:xfrm>
          <a:prstGeom prst="rect">
            <a:avLst/>
          </a:prstGeom>
        </p:spPr>
      </p:pic>
      <p:pic>
        <p:nvPicPr>
          <p:cNvPr id="8" name="Imagen 7"/>
          <p:cNvPicPr>
            <a:picLocks noChangeAspect="1"/>
          </p:cNvPicPr>
          <p:nvPr/>
        </p:nvPicPr>
        <p:blipFill rotWithShape="1">
          <a:blip r:embed="rId3" cstate="print">
            <a:extLst>
              <a:ext uri="{28A0092B-C50C-407E-A947-70E740481C1C}">
                <a14:useLocalDpi xmlns:a14="http://schemas.microsoft.com/office/drawing/2010/main" val="0"/>
              </a:ext>
            </a:extLst>
          </a:blip>
          <a:srcRect l="13564" t="3110" r="37212" b="1863"/>
          <a:stretch/>
        </p:blipFill>
        <p:spPr>
          <a:xfrm>
            <a:off x="7044023" y="596737"/>
            <a:ext cx="5147977" cy="5137822"/>
          </a:xfrm>
          <a:prstGeom prst="rect">
            <a:avLst/>
          </a:prstGeom>
        </p:spPr>
      </p:pic>
    </p:spTree>
    <p:extLst>
      <p:ext uri="{BB962C8B-B14F-4D97-AF65-F5344CB8AC3E}">
        <p14:creationId xmlns:p14="http://schemas.microsoft.com/office/powerpoint/2010/main" val="270223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Arquitectura de Grupos</a:t>
            </a:r>
          </a:p>
        </p:txBody>
      </p:sp>
      <p:sp>
        <p:nvSpPr>
          <p:cNvPr id="45" name="Rectangle 3"/>
          <p:cNvSpPr/>
          <p:nvPr/>
        </p:nvSpPr>
        <p:spPr bwMode="auto">
          <a:xfrm>
            <a:off x="0" y="856179"/>
            <a:ext cx="12192000" cy="6001821"/>
          </a:xfrm>
          <a:prstGeom prst="rect">
            <a:avLst/>
          </a:prstGeom>
          <a:solidFill>
            <a:srgbClr val="505050"/>
          </a:solidFill>
          <a:ln>
            <a:noFill/>
            <a:headEnd type="none" w="med" len="med"/>
            <a:tailEnd type="none" w="med" len="med"/>
          </a:ln>
          <a:effectLst/>
          <a:scene3d>
            <a:camera prst="orthographicFront" fov="0">
              <a:rot lat="0" lon="0" rev="0"/>
            </a:camera>
            <a:lightRig rig="brightRoom" dir="tl">
              <a:rot lat="0" lon="0" rev="8700000"/>
            </a:lightRig>
          </a:scene3d>
          <a:sp3d>
            <a:bevelT w="0" h="0"/>
            <a:contourClr>
              <a:schemeClr val="accent2">
                <a:shade val="80000"/>
              </a:schemeClr>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1237" tIns="152990" rIns="191237" bIns="152990" numCol="1" spcCol="0" rtlCol="0" fromWordArt="0" anchor="t" anchorCtr="0" forceAA="0" compatLnSpc="1">
            <a:prstTxWarp prst="textNoShape">
              <a:avLst/>
            </a:prstTxWarp>
            <a:noAutofit/>
          </a:bodyPr>
          <a:lstStyle/>
          <a:p>
            <a:pPr defTabSz="994668" fontAlgn="base">
              <a:spcBef>
                <a:spcPct val="0"/>
              </a:spcBef>
              <a:spcAft>
                <a:spcPct val="0"/>
              </a:spcAft>
              <a:defRPr/>
            </a:pPr>
            <a:endParaRPr lang="en-US" sz="2560" dirty="0">
              <a:gradFill>
                <a:gsLst>
                  <a:gs pos="0">
                    <a:srgbClr val="FFFFFF"/>
                  </a:gs>
                  <a:gs pos="100000">
                    <a:srgbClr val="FFFFFF"/>
                  </a:gs>
                </a:gsLst>
                <a:lin ang="5400000" scaled="0"/>
              </a:gradFill>
              <a:latin typeface="Segoe UI"/>
            </a:endParaRPr>
          </a:p>
        </p:txBody>
      </p:sp>
      <p:sp>
        <p:nvSpPr>
          <p:cNvPr id="46" name="Rounded Rectangle 5"/>
          <p:cNvSpPr/>
          <p:nvPr/>
        </p:nvSpPr>
        <p:spPr>
          <a:xfrm>
            <a:off x="1923744" y="5453135"/>
            <a:ext cx="9044710" cy="58928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a:r>
              <a:rPr lang="en-US" sz="1920" dirty="0" err="1">
                <a:solidFill>
                  <a:schemeClr val="bg1"/>
                </a:solidFill>
                <a:latin typeface="Calibri" panose="020F0502020204030204" pitchFamily="34" charset="0"/>
              </a:rPr>
              <a:t>Identidad</a:t>
            </a:r>
            <a:endParaRPr lang="en-US" sz="1920" dirty="0">
              <a:solidFill>
                <a:schemeClr val="bg1"/>
              </a:solidFill>
              <a:latin typeface="Calibri" panose="020F0502020204030204" pitchFamily="34" charset="0"/>
            </a:endParaRPr>
          </a:p>
        </p:txBody>
      </p:sp>
      <p:sp>
        <p:nvSpPr>
          <p:cNvPr id="47" name="Rounded Rectangle 12"/>
          <p:cNvSpPr/>
          <p:nvPr/>
        </p:nvSpPr>
        <p:spPr>
          <a:xfrm>
            <a:off x="1923744" y="4722259"/>
            <a:ext cx="9044710" cy="58928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a:r>
              <a:rPr lang="en-US" sz="1920" dirty="0" err="1">
                <a:solidFill>
                  <a:schemeClr val="bg1"/>
                </a:solidFill>
                <a:latin typeface="Calibri" panose="020F0502020204030204" pitchFamily="34" charset="0"/>
              </a:rPr>
              <a:t>Grupos</a:t>
            </a:r>
            <a:r>
              <a:rPr lang="en-US" sz="1920" dirty="0">
                <a:solidFill>
                  <a:schemeClr val="bg1"/>
                </a:solidFill>
                <a:latin typeface="Calibri" panose="020F0502020204030204" pitchFamily="34" charset="0"/>
              </a:rPr>
              <a:t> de Office 365</a:t>
            </a:r>
          </a:p>
        </p:txBody>
      </p:sp>
      <p:sp>
        <p:nvSpPr>
          <p:cNvPr id="48" name="Rounded Rectangle 13"/>
          <p:cNvSpPr/>
          <p:nvPr/>
        </p:nvSpPr>
        <p:spPr>
          <a:xfrm>
            <a:off x="1925006" y="3996593"/>
            <a:ext cx="9034213" cy="58928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a:r>
              <a:rPr lang="en-US" sz="1920" dirty="0">
                <a:solidFill>
                  <a:schemeClr val="bg1"/>
                </a:solidFill>
                <a:latin typeface="Calibri" panose="020F0502020204030204" pitchFamily="34" charset="0"/>
              </a:rPr>
              <a:t>Office Graph</a:t>
            </a:r>
          </a:p>
        </p:txBody>
      </p:sp>
      <p:pic>
        <p:nvPicPr>
          <p:cNvPr id="49" name="Picture 11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9233" y="4832405"/>
            <a:ext cx="474338" cy="368991"/>
          </a:xfrm>
          <a:prstGeom prst="rect">
            <a:avLst/>
          </a:prstGeom>
        </p:spPr>
      </p:pic>
      <p:pic>
        <p:nvPicPr>
          <p:cNvPr id="50" name="Image 24"/>
          <p:cNvPicPr>
            <a:picLocks noChangeAspect="1"/>
          </p:cNvPicPr>
          <p:nvPr/>
        </p:nvPicPr>
        <p:blipFill>
          <a:blip r:embed="rId4"/>
          <a:stretch>
            <a:fillRect/>
          </a:stretch>
        </p:blipFill>
        <p:spPr>
          <a:xfrm>
            <a:off x="3644794" y="5543515"/>
            <a:ext cx="336320" cy="344612"/>
          </a:xfrm>
          <a:prstGeom prst="rect">
            <a:avLst/>
          </a:prstGeom>
        </p:spPr>
      </p:pic>
      <p:grpSp>
        <p:nvGrpSpPr>
          <p:cNvPr id="51" name="Group 16"/>
          <p:cNvGrpSpPr/>
          <p:nvPr/>
        </p:nvGrpSpPr>
        <p:grpSpPr>
          <a:xfrm>
            <a:off x="-145275" y="4793704"/>
            <a:ext cx="1732461" cy="1355870"/>
            <a:chOff x="302968" y="2447286"/>
            <a:chExt cx="2572695" cy="2013458"/>
          </a:xfrm>
        </p:grpSpPr>
        <p:grpSp>
          <p:nvGrpSpPr>
            <p:cNvPr id="52" name="Group 4"/>
            <p:cNvGrpSpPr>
              <a:grpSpLocks noChangeAspect="1"/>
            </p:cNvGrpSpPr>
            <p:nvPr/>
          </p:nvGrpSpPr>
          <p:grpSpPr bwMode="auto">
            <a:xfrm>
              <a:off x="945905" y="2447286"/>
              <a:ext cx="1287463" cy="870099"/>
              <a:chOff x="119" y="1504"/>
              <a:chExt cx="1092" cy="738"/>
            </a:xfrm>
          </p:grpSpPr>
          <p:sp>
            <p:nvSpPr>
              <p:cNvPr id="63" name="AutoShape 3"/>
              <p:cNvSpPr>
                <a:spLocks noChangeAspect="1" noChangeArrowheads="1" noTextEdit="1"/>
              </p:cNvSpPr>
              <p:nvPr/>
            </p:nvSpPr>
            <p:spPr bwMode="auto">
              <a:xfrm>
                <a:off x="119" y="1504"/>
                <a:ext cx="1092"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7536" tIns="48768" rIns="97536" bIns="48768" numCol="1" anchor="t" anchorCtr="0" compatLnSpc="1">
                <a:prstTxWarp prst="textNoShape">
                  <a:avLst/>
                </a:prstTxWarp>
              </a:bodyPr>
              <a:lstStyle/>
              <a:p>
                <a:pPr defTabSz="975390"/>
                <a:endParaRPr lang="en-US" sz="1920">
                  <a:solidFill>
                    <a:srgbClr val="FFFFFF"/>
                  </a:solidFill>
                </a:endParaRPr>
              </a:p>
            </p:txBody>
          </p:sp>
          <p:sp>
            <p:nvSpPr>
              <p:cNvPr id="64" name="Freeform 5"/>
              <p:cNvSpPr>
                <a:spLocks/>
              </p:cNvSpPr>
              <p:nvPr/>
            </p:nvSpPr>
            <p:spPr bwMode="auto">
              <a:xfrm>
                <a:off x="160" y="1518"/>
                <a:ext cx="1036" cy="683"/>
              </a:xfrm>
              <a:custGeom>
                <a:avLst/>
                <a:gdLst>
                  <a:gd name="T0" fmla="*/ 1074 w 1181"/>
                  <a:gd name="T1" fmla="*/ 729 h 777"/>
                  <a:gd name="T2" fmla="*/ 1074 w 1181"/>
                  <a:gd name="T3" fmla="*/ 729 h 777"/>
                  <a:gd name="T4" fmla="*/ 1074 w 1181"/>
                  <a:gd name="T5" fmla="*/ 729 h 777"/>
                  <a:gd name="T6" fmla="*/ 952 w 1181"/>
                  <a:gd name="T7" fmla="*/ 777 h 777"/>
                  <a:gd name="T8" fmla="*/ 924 w 1181"/>
                  <a:gd name="T9" fmla="*/ 777 h 777"/>
                  <a:gd name="T10" fmla="*/ 898 w 1181"/>
                  <a:gd name="T11" fmla="*/ 777 h 777"/>
                  <a:gd name="T12" fmla="*/ 366 w 1181"/>
                  <a:gd name="T13" fmla="*/ 777 h 777"/>
                  <a:gd name="T14" fmla="*/ 356 w 1181"/>
                  <a:gd name="T15" fmla="*/ 777 h 777"/>
                  <a:gd name="T16" fmla="*/ 342 w 1181"/>
                  <a:gd name="T17" fmla="*/ 777 h 777"/>
                  <a:gd name="T18" fmla="*/ 304 w 1181"/>
                  <a:gd name="T19" fmla="*/ 777 h 777"/>
                  <a:gd name="T20" fmla="*/ 219 w 1181"/>
                  <a:gd name="T21" fmla="*/ 777 h 777"/>
                  <a:gd name="T22" fmla="*/ 0 w 1181"/>
                  <a:gd name="T23" fmla="*/ 558 h 777"/>
                  <a:gd name="T24" fmla="*/ 190 w 1181"/>
                  <a:gd name="T25" fmla="*/ 340 h 777"/>
                  <a:gd name="T26" fmla="*/ 190 w 1181"/>
                  <a:gd name="T27" fmla="*/ 326 h 777"/>
                  <a:gd name="T28" fmla="*/ 376 w 1181"/>
                  <a:gd name="T29" fmla="*/ 31 h 777"/>
                  <a:gd name="T30" fmla="*/ 377 w 1181"/>
                  <a:gd name="T31" fmla="*/ 31 h 777"/>
                  <a:gd name="T32" fmla="*/ 514 w 1181"/>
                  <a:gd name="T33" fmla="*/ 0 h 777"/>
                  <a:gd name="T34" fmla="*/ 785 w 1181"/>
                  <a:gd name="T35" fmla="*/ 145 h 777"/>
                  <a:gd name="T36" fmla="*/ 875 w 1181"/>
                  <a:gd name="T37" fmla="*/ 123 h 777"/>
                  <a:gd name="T38" fmla="*/ 979 w 1181"/>
                  <a:gd name="T39" fmla="*/ 154 h 777"/>
                  <a:gd name="T40" fmla="*/ 1063 w 1181"/>
                  <a:gd name="T41" fmla="*/ 306 h 777"/>
                  <a:gd name="T42" fmla="*/ 1181 w 1181"/>
                  <a:gd name="T43" fmla="*/ 522 h 777"/>
                  <a:gd name="T44" fmla="*/ 1074 w 1181"/>
                  <a:gd name="T45" fmla="*/ 729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1" h="777">
                    <a:moveTo>
                      <a:pt x="1074" y="729"/>
                    </a:moveTo>
                    <a:cubicBezTo>
                      <a:pt x="1074" y="729"/>
                      <a:pt x="1074" y="729"/>
                      <a:pt x="1074" y="729"/>
                    </a:cubicBezTo>
                    <a:cubicBezTo>
                      <a:pt x="1074" y="729"/>
                      <a:pt x="1074" y="729"/>
                      <a:pt x="1074" y="729"/>
                    </a:cubicBezTo>
                    <a:cubicBezTo>
                      <a:pt x="1038" y="753"/>
                      <a:pt x="998" y="772"/>
                      <a:pt x="952" y="777"/>
                    </a:cubicBezTo>
                    <a:cubicBezTo>
                      <a:pt x="943" y="777"/>
                      <a:pt x="933" y="777"/>
                      <a:pt x="924" y="777"/>
                    </a:cubicBezTo>
                    <a:cubicBezTo>
                      <a:pt x="915" y="777"/>
                      <a:pt x="907" y="777"/>
                      <a:pt x="898" y="777"/>
                    </a:cubicBezTo>
                    <a:cubicBezTo>
                      <a:pt x="779" y="777"/>
                      <a:pt x="499" y="777"/>
                      <a:pt x="366" y="777"/>
                    </a:cubicBezTo>
                    <a:cubicBezTo>
                      <a:pt x="363" y="777"/>
                      <a:pt x="359" y="777"/>
                      <a:pt x="356" y="777"/>
                    </a:cubicBezTo>
                    <a:cubicBezTo>
                      <a:pt x="342" y="777"/>
                      <a:pt x="342" y="777"/>
                      <a:pt x="342" y="777"/>
                    </a:cubicBezTo>
                    <a:cubicBezTo>
                      <a:pt x="337" y="777"/>
                      <a:pt x="316" y="777"/>
                      <a:pt x="304" y="777"/>
                    </a:cubicBezTo>
                    <a:cubicBezTo>
                      <a:pt x="219" y="777"/>
                      <a:pt x="219" y="777"/>
                      <a:pt x="219" y="777"/>
                    </a:cubicBezTo>
                    <a:cubicBezTo>
                      <a:pt x="97" y="774"/>
                      <a:pt x="0" y="677"/>
                      <a:pt x="0" y="558"/>
                    </a:cubicBezTo>
                    <a:cubicBezTo>
                      <a:pt x="0" y="447"/>
                      <a:pt x="83" y="356"/>
                      <a:pt x="190" y="340"/>
                    </a:cubicBezTo>
                    <a:cubicBezTo>
                      <a:pt x="190" y="337"/>
                      <a:pt x="190" y="330"/>
                      <a:pt x="190" y="326"/>
                    </a:cubicBezTo>
                    <a:cubicBezTo>
                      <a:pt x="190" y="195"/>
                      <a:pt x="266" y="83"/>
                      <a:pt x="376" y="31"/>
                    </a:cubicBezTo>
                    <a:cubicBezTo>
                      <a:pt x="376" y="31"/>
                      <a:pt x="376" y="31"/>
                      <a:pt x="377" y="31"/>
                    </a:cubicBezTo>
                    <a:cubicBezTo>
                      <a:pt x="420" y="12"/>
                      <a:pt x="464" y="0"/>
                      <a:pt x="514" y="0"/>
                    </a:cubicBezTo>
                    <a:cubicBezTo>
                      <a:pt x="628" y="0"/>
                      <a:pt x="727" y="59"/>
                      <a:pt x="785" y="145"/>
                    </a:cubicBezTo>
                    <a:cubicBezTo>
                      <a:pt x="811" y="132"/>
                      <a:pt x="842" y="123"/>
                      <a:pt x="875" y="123"/>
                    </a:cubicBezTo>
                    <a:cubicBezTo>
                      <a:pt x="913" y="123"/>
                      <a:pt x="949" y="135"/>
                      <a:pt x="979" y="154"/>
                    </a:cubicBezTo>
                    <a:cubicBezTo>
                      <a:pt x="1029" y="187"/>
                      <a:pt x="1062" y="242"/>
                      <a:pt x="1063" y="306"/>
                    </a:cubicBezTo>
                    <a:cubicBezTo>
                      <a:pt x="1133" y="353"/>
                      <a:pt x="1181" y="434"/>
                      <a:pt x="1181" y="522"/>
                    </a:cubicBezTo>
                    <a:cubicBezTo>
                      <a:pt x="1181" y="608"/>
                      <a:pt x="1139" y="683"/>
                      <a:pt x="1074" y="729"/>
                    </a:cubicBezTo>
                    <a:close/>
                  </a:path>
                </a:pathLst>
              </a:custGeom>
              <a:solidFill>
                <a:schemeClr val="bg2"/>
              </a:solidFill>
              <a:ln w="88900" cap="flat">
                <a:solidFill>
                  <a:srgbClr val="FFFFFF"/>
                </a:solidFill>
                <a:prstDash val="solid"/>
                <a:miter lim="800000"/>
                <a:headEnd/>
                <a:tailEnd/>
              </a:ln>
            </p:spPr>
            <p:txBody>
              <a:bodyPr vert="horz" wrap="square" lIns="97536" tIns="48768" rIns="97536" bIns="48768" numCol="1" anchor="t" anchorCtr="0" compatLnSpc="1">
                <a:prstTxWarp prst="textNoShape">
                  <a:avLst/>
                </a:prstTxWarp>
              </a:bodyPr>
              <a:lstStyle/>
              <a:p>
                <a:pPr defTabSz="975390"/>
                <a:endParaRPr lang="en-US" sz="1920">
                  <a:solidFill>
                    <a:srgbClr val="FFFFFF"/>
                  </a:solidFill>
                </a:endParaRPr>
              </a:p>
            </p:txBody>
          </p:sp>
          <p:sp>
            <p:nvSpPr>
              <p:cNvPr id="65" name="Freeform 6"/>
              <p:cNvSpPr>
                <a:spLocks/>
              </p:cNvSpPr>
              <p:nvPr/>
            </p:nvSpPr>
            <p:spPr bwMode="auto">
              <a:xfrm>
                <a:off x="488" y="1522"/>
                <a:ext cx="704" cy="635"/>
              </a:xfrm>
              <a:custGeom>
                <a:avLst/>
                <a:gdLst>
                  <a:gd name="T0" fmla="*/ 805 w 805"/>
                  <a:gd name="T1" fmla="*/ 522 h 729"/>
                  <a:gd name="T2" fmla="*/ 687 w 805"/>
                  <a:gd name="T3" fmla="*/ 306 h 729"/>
                  <a:gd name="T4" fmla="*/ 603 w 805"/>
                  <a:gd name="T5" fmla="*/ 154 h 729"/>
                  <a:gd name="T6" fmla="*/ 499 w 805"/>
                  <a:gd name="T7" fmla="*/ 123 h 729"/>
                  <a:gd name="T8" fmla="*/ 409 w 805"/>
                  <a:gd name="T9" fmla="*/ 145 h 729"/>
                  <a:gd name="T10" fmla="*/ 138 w 805"/>
                  <a:gd name="T11" fmla="*/ 0 h 729"/>
                  <a:gd name="T12" fmla="*/ 0 w 805"/>
                  <a:gd name="T13" fmla="*/ 31 h 729"/>
                  <a:gd name="T14" fmla="*/ 698 w 805"/>
                  <a:gd name="T15" fmla="*/ 729 h 729"/>
                  <a:gd name="T16" fmla="*/ 805 w 805"/>
                  <a:gd name="T17" fmla="*/ 52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5" h="729">
                    <a:moveTo>
                      <a:pt x="805" y="522"/>
                    </a:moveTo>
                    <a:cubicBezTo>
                      <a:pt x="805" y="434"/>
                      <a:pt x="757" y="353"/>
                      <a:pt x="687" y="306"/>
                    </a:cubicBezTo>
                    <a:cubicBezTo>
                      <a:pt x="686" y="242"/>
                      <a:pt x="653" y="187"/>
                      <a:pt x="603" y="154"/>
                    </a:cubicBezTo>
                    <a:cubicBezTo>
                      <a:pt x="573" y="135"/>
                      <a:pt x="537" y="123"/>
                      <a:pt x="499" y="123"/>
                    </a:cubicBezTo>
                    <a:cubicBezTo>
                      <a:pt x="466" y="123"/>
                      <a:pt x="435" y="132"/>
                      <a:pt x="409" y="145"/>
                    </a:cubicBezTo>
                    <a:cubicBezTo>
                      <a:pt x="351" y="59"/>
                      <a:pt x="252" y="0"/>
                      <a:pt x="138" y="0"/>
                    </a:cubicBezTo>
                    <a:cubicBezTo>
                      <a:pt x="88" y="0"/>
                      <a:pt x="43" y="12"/>
                      <a:pt x="0" y="31"/>
                    </a:cubicBezTo>
                    <a:cubicBezTo>
                      <a:pt x="698" y="729"/>
                      <a:pt x="698" y="729"/>
                      <a:pt x="698" y="729"/>
                    </a:cubicBezTo>
                    <a:cubicBezTo>
                      <a:pt x="763" y="683"/>
                      <a:pt x="805" y="608"/>
                      <a:pt x="805" y="52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pPr defTabSz="975390"/>
                <a:endParaRPr lang="en-US" sz="1920">
                  <a:solidFill>
                    <a:srgbClr val="FFFFFF"/>
                  </a:solidFill>
                </a:endParaRPr>
              </a:p>
            </p:txBody>
          </p:sp>
          <p:sp>
            <p:nvSpPr>
              <p:cNvPr id="66" name="Freeform 7"/>
              <p:cNvSpPr>
                <a:spLocks/>
              </p:cNvSpPr>
              <p:nvPr/>
            </p:nvSpPr>
            <p:spPr bwMode="auto">
              <a:xfrm>
                <a:off x="167" y="1545"/>
                <a:ext cx="935" cy="651"/>
              </a:xfrm>
              <a:custGeom>
                <a:avLst/>
                <a:gdLst>
                  <a:gd name="T0" fmla="*/ 376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6 w 1074"/>
                  <a:gd name="T27" fmla="*/ 0 h 746"/>
                  <a:gd name="T28" fmla="*/ 376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6"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5" y="746"/>
                      <a:pt x="924" y="746"/>
                    </a:cubicBezTo>
                    <a:cubicBezTo>
                      <a:pt x="933" y="746"/>
                      <a:pt x="943" y="746"/>
                      <a:pt x="952" y="746"/>
                    </a:cubicBezTo>
                    <a:cubicBezTo>
                      <a:pt x="998" y="741"/>
                      <a:pt x="1038" y="722"/>
                      <a:pt x="1074" y="698"/>
                    </a:cubicBezTo>
                    <a:cubicBezTo>
                      <a:pt x="376" y="0"/>
                      <a:pt x="376" y="0"/>
                      <a:pt x="376" y="0"/>
                    </a:cubicBezTo>
                    <a:cubicBezTo>
                      <a:pt x="376" y="0"/>
                      <a:pt x="376" y="0"/>
                      <a:pt x="376"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pPr defTabSz="975390"/>
                <a:endParaRPr lang="en-US" sz="1920">
                  <a:solidFill>
                    <a:srgbClr val="FFFFFF"/>
                  </a:solidFill>
                </a:endParaRPr>
              </a:p>
            </p:txBody>
          </p:sp>
        </p:grpSp>
        <p:sp>
          <p:nvSpPr>
            <p:cNvPr id="53" name="TextBox 103"/>
            <p:cNvSpPr txBox="1"/>
            <p:nvPr/>
          </p:nvSpPr>
          <p:spPr>
            <a:xfrm>
              <a:off x="302968" y="3340484"/>
              <a:ext cx="2572695" cy="1120260"/>
            </a:xfrm>
            <a:prstGeom prst="rect">
              <a:avLst/>
            </a:prstGeom>
            <a:noFill/>
          </p:spPr>
          <p:txBody>
            <a:bodyPr wrap="none" lIns="195072" tIns="156058" rIns="195072" bIns="156058" rtlCol="0">
              <a:spAutoFit/>
            </a:bodyPr>
            <a:lstStyle/>
            <a:p>
              <a:pPr defTabSz="975390">
                <a:lnSpc>
                  <a:spcPct val="90000"/>
                </a:lnSpc>
                <a:spcAft>
                  <a:spcPts val="213"/>
                </a:spcAft>
              </a:pPr>
              <a:r>
                <a:rPr lang="en-US" sz="1493" dirty="0">
                  <a:gradFill>
                    <a:gsLst>
                      <a:gs pos="2917">
                        <a:srgbClr val="FFFFFF"/>
                      </a:gs>
                      <a:gs pos="30000">
                        <a:srgbClr val="FFFFFF"/>
                      </a:gs>
                    </a:gsLst>
                    <a:lin ang="5400000" scaled="0"/>
                  </a:gradFill>
                </a:rPr>
                <a:t>Azure </a:t>
              </a:r>
            </a:p>
            <a:p>
              <a:pPr defTabSz="975390">
                <a:lnSpc>
                  <a:spcPct val="90000"/>
                </a:lnSpc>
                <a:spcAft>
                  <a:spcPts val="213"/>
                </a:spcAft>
              </a:pPr>
              <a:r>
                <a:rPr lang="en-US" sz="1493" dirty="0">
                  <a:gradFill>
                    <a:gsLst>
                      <a:gs pos="2917">
                        <a:srgbClr val="FFFFFF"/>
                      </a:gs>
                      <a:gs pos="30000">
                        <a:srgbClr val="FFFFFF"/>
                      </a:gs>
                    </a:gsLst>
                    <a:lin ang="5400000" scaled="0"/>
                  </a:gradFill>
                </a:rPr>
                <a:t>Active Directory</a:t>
              </a:r>
            </a:p>
          </p:txBody>
        </p:sp>
        <p:grpSp>
          <p:nvGrpSpPr>
            <p:cNvPr id="54" name="Group 12"/>
            <p:cNvGrpSpPr>
              <a:grpSpLocks noChangeAspect="1"/>
            </p:cNvGrpSpPr>
            <p:nvPr/>
          </p:nvGrpSpPr>
          <p:grpSpPr bwMode="auto">
            <a:xfrm>
              <a:off x="1345409" y="2627633"/>
              <a:ext cx="514350" cy="511175"/>
              <a:chOff x="655" y="1614"/>
              <a:chExt cx="324" cy="322"/>
            </a:xfrm>
          </p:grpSpPr>
          <p:sp>
            <p:nvSpPr>
              <p:cNvPr id="55" name="Freeform 13"/>
              <p:cNvSpPr>
                <a:spLocks/>
              </p:cNvSpPr>
              <p:nvPr/>
            </p:nvSpPr>
            <p:spPr bwMode="auto">
              <a:xfrm>
                <a:off x="668" y="1628"/>
                <a:ext cx="297" cy="297"/>
              </a:xfrm>
              <a:custGeom>
                <a:avLst/>
                <a:gdLst>
                  <a:gd name="T0" fmla="*/ 0 w 297"/>
                  <a:gd name="T1" fmla="*/ 175 h 297"/>
                  <a:gd name="T2" fmla="*/ 147 w 297"/>
                  <a:gd name="T3" fmla="*/ 0 h 297"/>
                  <a:gd name="T4" fmla="*/ 297 w 297"/>
                  <a:gd name="T5" fmla="*/ 175 h 297"/>
                  <a:gd name="T6" fmla="*/ 147 w 297"/>
                  <a:gd name="T7" fmla="*/ 297 h 297"/>
                  <a:gd name="T8" fmla="*/ 0 w 297"/>
                  <a:gd name="T9" fmla="*/ 175 h 297"/>
                </a:gdLst>
                <a:ahLst/>
                <a:cxnLst>
                  <a:cxn ang="0">
                    <a:pos x="T0" y="T1"/>
                  </a:cxn>
                  <a:cxn ang="0">
                    <a:pos x="T2" y="T3"/>
                  </a:cxn>
                  <a:cxn ang="0">
                    <a:pos x="T4" y="T5"/>
                  </a:cxn>
                  <a:cxn ang="0">
                    <a:pos x="T6" y="T7"/>
                  </a:cxn>
                  <a:cxn ang="0">
                    <a:pos x="T8" y="T9"/>
                  </a:cxn>
                </a:cxnLst>
                <a:rect l="0" t="0" r="r" b="b"/>
                <a:pathLst>
                  <a:path w="297" h="297">
                    <a:moveTo>
                      <a:pt x="0" y="175"/>
                    </a:moveTo>
                    <a:lnTo>
                      <a:pt x="147" y="0"/>
                    </a:lnTo>
                    <a:lnTo>
                      <a:pt x="297" y="175"/>
                    </a:lnTo>
                    <a:lnTo>
                      <a:pt x="147" y="297"/>
                    </a:lnTo>
                    <a:lnTo>
                      <a:pt x="0" y="1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pPr defTabSz="975390"/>
                <a:endParaRPr lang="en-US" sz="1920">
                  <a:solidFill>
                    <a:srgbClr val="FFFFFF"/>
                  </a:solidFill>
                </a:endParaRPr>
              </a:p>
            </p:txBody>
          </p:sp>
          <p:sp>
            <p:nvSpPr>
              <p:cNvPr id="56" name="Freeform 14"/>
              <p:cNvSpPr>
                <a:spLocks noEditPoints="1"/>
              </p:cNvSpPr>
              <p:nvPr/>
            </p:nvSpPr>
            <p:spPr bwMode="auto">
              <a:xfrm>
                <a:off x="655" y="1614"/>
                <a:ext cx="324" cy="322"/>
              </a:xfrm>
              <a:custGeom>
                <a:avLst/>
                <a:gdLst>
                  <a:gd name="T0" fmla="*/ 212 w 428"/>
                  <a:gd name="T1" fmla="*/ 37 h 425"/>
                  <a:gd name="T2" fmla="*/ 393 w 428"/>
                  <a:gd name="T3" fmla="*/ 247 h 425"/>
                  <a:gd name="T4" fmla="*/ 212 w 428"/>
                  <a:gd name="T5" fmla="*/ 394 h 425"/>
                  <a:gd name="T6" fmla="*/ 34 w 428"/>
                  <a:gd name="T7" fmla="*/ 247 h 425"/>
                  <a:gd name="T8" fmla="*/ 212 w 428"/>
                  <a:gd name="T9" fmla="*/ 37 h 425"/>
                  <a:gd name="T10" fmla="*/ 212 w 428"/>
                  <a:gd name="T11" fmla="*/ 0 h 425"/>
                  <a:gd name="T12" fmla="*/ 194 w 428"/>
                  <a:gd name="T13" fmla="*/ 22 h 425"/>
                  <a:gd name="T14" fmla="*/ 16 w 428"/>
                  <a:gd name="T15" fmla="*/ 232 h 425"/>
                  <a:gd name="T16" fmla="*/ 0 w 428"/>
                  <a:gd name="T17" fmla="*/ 250 h 425"/>
                  <a:gd name="T18" fmla="*/ 19 w 428"/>
                  <a:gd name="T19" fmla="*/ 266 h 425"/>
                  <a:gd name="T20" fmla="*/ 197 w 428"/>
                  <a:gd name="T21" fmla="*/ 413 h 425"/>
                  <a:gd name="T22" fmla="*/ 212 w 428"/>
                  <a:gd name="T23" fmla="*/ 425 h 425"/>
                  <a:gd name="T24" fmla="*/ 227 w 428"/>
                  <a:gd name="T25" fmla="*/ 413 h 425"/>
                  <a:gd name="T26" fmla="*/ 408 w 428"/>
                  <a:gd name="T27" fmla="*/ 266 h 425"/>
                  <a:gd name="T28" fmla="*/ 428 w 428"/>
                  <a:gd name="T29" fmla="*/ 251 h 425"/>
                  <a:gd name="T30" fmla="*/ 411 w 428"/>
                  <a:gd name="T31" fmla="*/ 232 h 425"/>
                  <a:gd name="T32" fmla="*/ 230 w 428"/>
                  <a:gd name="T33" fmla="*/ 22 h 425"/>
                  <a:gd name="T34" fmla="*/ 212 w 428"/>
                  <a:gd name="T35"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8" h="425">
                    <a:moveTo>
                      <a:pt x="212" y="37"/>
                    </a:moveTo>
                    <a:cubicBezTo>
                      <a:pt x="393" y="247"/>
                      <a:pt x="393" y="247"/>
                      <a:pt x="393" y="247"/>
                    </a:cubicBezTo>
                    <a:cubicBezTo>
                      <a:pt x="393" y="247"/>
                      <a:pt x="393" y="247"/>
                      <a:pt x="212" y="394"/>
                    </a:cubicBezTo>
                    <a:cubicBezTo>
                      <a:pt x="212" y="394"/>
                      <a:pt x="212" y="394"/>
                      <a:pt x="34" y="247"/>
                    </a:cubicBezTo>
                    <a:cubicBezTo>
                      <a:pt x="34" y="247"/>
                      <a:pt x="34" y="247"/>
                      <a:pt x="212" y="37"/>
                    </a:cubicBezTo>
                    <a:moveTo>
                      <a:pt x="212" y="0"/>
                    </a:moveTo>
                    <a:cubicBezTo>
                      <a:pt x="194" y="22"/>
                      <a:pt x="194" y="22"/>
                      <a:pt x="194" y="22"/>
                    </a:cubicBezTo>
                    <a:cubicBezTo>
                      <a:pt x="16" y="232"/>
                      <a:pt x="16" y="232"/>
                      <a:pt x="16" y="232"/>
                    </a:cubicBezTo>
                    <a:cubicBezTo>
                      <a:pt x="0" y="250"/>
                      <a:pt x="0" y="250"/>
                      <a:pt x="0" y="250"/>
                    </a:cubicBezTo>
                    <a:cubicBezTo>
                      <a:pt x="19" y="266"/>
                      <a:pt x="19" y="266"/>
                      <a:pt x="19" y="266"/>
                    </a:cubicBezTo>
                    <a:cubicBezTo>
                      <a:pt x="197" y="413"/>
                      <a:pt x="197" y="413"/>
                      <a:pt x="197" y="413"/>
                    </a:cubicBezTo>
                    <a:cubicBezTo>
                      <a:pt x="212" y="425"/>
                      <a:pt x="212" y="425"/>
                      <a:pt x="212" y="425"/>
                    </a:cubicBezTo>
                    <a:cubicBezTo>
                      <a:pt x="227" y="413"/>
                      <a:pt x="227" y="413"/>
                      <a:pt x="227" y="413"/>
                    </a:cubicBezTo>
                    <a:cubicBezTo>
                      <a:pt x="408" y="266"/>
                      <a:pt x="408" y="266"/>
                      <a:pt x="408" y="266"/>
                    </a:cubicBezTo>
                    <a:cubicBezTo>
                      <a:pt x="428" y="251"/>
                      <a:pt x="428" y="251"/>
                      <a:pt x="428" y="251"/>
                    </a:cubicBezTo>
                    <a:cubicBezTo>
                      <a:pt x="411" y="232"/>
                      <a:pt x="411" y="232"/>
                      <a:pt x="411" y="232"/>
                    </a:cubicBezTo>
                    <a:cubicBezTo>
                      <a:pt x="230" y="22"/>
                      <a:pt x="230" y="22"/>
                      <a:pt x="230" y="22"/>
                    </a:cubicBezTo>
                    <a:cubicBezTo>
                      <a:pt x="212" y="0"/>
                      <a:pt x="212" y="0"/>
                      <a:pt x="2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pPr defTabSz="975390"/>
                <a:endParaRPr lang="en-US" sz="1920">
                  <a:solidFill>
                    <a:srgbClr val="FFFFFF"/>
                  </a:solidFill>
                </a:endParaRPr>
              </a:p>
            </p:txBody>
          </p:sp>
          <p:sp>
            <p:nvSpPr>
              <p:cNvPr id="57" name="Freeform 15"/>
              <p:cNvSpPr>
                <a:spLocks/>
              </p:cNvSpPr>
              <p:nvPr/>
            </p:nvSpPr>
            <p:spPr bwMode="auto">
              <a:xfrm>
                <a:off x="763" y="1745"/>
                <a:ext cx="46" cy="83"/>
              </a:xfrm>
              <a:custGeom>
                <a:avLst/>
                <a:gdLst>
                  <a:gd name="T0" fmla="*/ 62 w 62"/>
                  <a:gd name="T1" fmla="*/ 110 h 110"/>
                  <a:gd name="T2" fmla="*/ 1 w 62"/>
                  <a:gd name="T3" fmla="*/ 76 h 110"/>
                  <a:gd name="T4" fmla="*/ 2 w 62"/>
                  <a:gd name="T5" fmla="*/ 69 h 110"/>
                  <a:gd name="T6" fmla="*/ 0 w 62"/>
                  <a:gd name="T7" fmla="*/ 57 h 110"/>
                  <a:gd name="T8" fmla="*/ 60 w 62"/>
                  <a:gd name="T9" fmla="*/ 0 h 110"/>
                  <a:gd name="T10" fmla="*/ 62 w 62"/>
                  <a:gd name="T11" fmla="*/ 0 h 110"/>
                  <a:gd name="T12" fmla="*/ 62 w 6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62" h="110">
                    <a:moveTo>
                      <a:pt x="62" y="110"/>
                    </a:moveTo>
                    <a:cubicBezTo>
                      <a:pt x="62" y="110"/>
                      <a:pt x="62" y="110"/>
                      <a:pt x="1" y="76"/>
                    </a:cubicBezTo>
                    <a:cubicBezTo>
                      <a:pt x="2" y="74"/>
                      <a:pt x="2" y="71"/>
                      <a:pt x="2" y="69"/>
                    </a:cubicBezTo>
                    <a:cubicBezTo>
                      <a:pt x="2" y="65"/>
                      <a:pt x="1" y="61"/>
                      <a:pt x="0" y="57"/>
                    </a:cubicBezTo>
                    <a:cubicBezTo>
                      <a:pt x="60" y="0"/>
                      <a:pt x="60" y="0"/>
                      <a:pt x="60" y="0"/>
                    </a:cubicBezTo>
                    <a:cubicBezTo>
                      <a:pt x="61" y="0"/>
                      <a:pt x="61" y="0"/>
                      <a:pt x="62" y="0"/>
                    </a:cubicBezTo>
                    <a:cubicBezTo>
                      <a:pt x="62" y="0"/>
                      <a:pt x="62" y="0"/>
                      <a:pt x="62" y="11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pPr defTabSz="975390"/>
                <a:endParaRPr lang="en-US" sz="1920">
                  <a:solidFill>
                    <a:srgbClr val="FFFFFF"/>
                  </a:solidFill>
                </a:endParaRPr>
              </a:p>
            </p:txBody>
          </p:sp>
          <p:sp>
            <p:nvSpPr>
              <p:cNvPr id="58" name="Freeform 16"/>
              <p:cNvSpPr>
                <a:spLocks/>
              </p:cNvSpPr>
              <p:nvPr/>
            </p:nvSpPr>
            <p:spPr bwMode="auto">
              <a:xfrm>
                <a:off x="681" y="1642"/>
                <a:ext cx="134" cy="271"/>
              </a:xfrm>
              <a:custGeom>
                <a:avLst/>
                <a:gdLst>
                  <a:gd name="T0" fmla="*/ 178 w 178"/>
                  <a:gd name="T1" fmla="*/ 0 h 357"/>
                  <a:gd name="T2" fmla="*/ 178 w 178"/>
                  <a:gd name="T3" fmla="*/ 76 h 357"/>
                  <a:gd name="T4" fmla="*/ 149 w 178"/>
                  <a:gd name="T5" fmla="*/ 107 h 357"/>
                  <a:gd name="T6" fmla="*/ 154 w 178"/>
                  <a:gd name="T7" fmla="*/ 125 h 357"/>
                  <a:gd name="T8" fmla="*/ 96 w 178"/>
                  <a:gd name="T9" fmla="*/ 180 h 357"/>
                  <a:gd name="T10" fmla="*/ 82 w 178"/>
                  <a:gd name="T11" fmla="*/ 176 h 357"/>
                  <a:gd name="T12" fmla="*/ 53 w 178"/>
                  <a:gd name="T13" fmla="*/ 205 h 357"/>
                  <a:gd name="T14" fmla="*/ 82 w 178"/>
                  <a:gd name="T15" fmla="*/ 234 h 357"/>
                  <a:gd name="T16" fmla="*/ 102 w 178"/>
                  <a:gd name="T17" fmla="*/ 225 h 357"/>
                  <a:gd name="T18" fmla="*/ 158 w 178"/>
                  <a:gd name="T19" fmla="*/ 257 h 357"/>
                  <a:gd name="T20" fmla="*/ 152 w 178"/>
                  <a:gd name="T21" fmla="*/ 274 h 357"/>
                  <a:gd name="T22" fmla="*/ 178 w 178"/>
                  <a:gd name="T23" fmla="*/ 303 h 357"/>
                  <a:gd name="T24" fmla="*/ 178 w 178"/>
                  <a:gd name="T25" fmla="*/ 357 h 357"/>
                  <a:gd name="T26" fmla="*/ 0 w 178"/>
                  <a:gd name="T27" fmla="*/ 210 h 357"/>
                  <a:gd name="T28" fmla="*/ 178 w 178"/>
                  <a:gd name="T29"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357">
                    <a:moveTo>
                      <a:pt x="178" y="0"/>
                    </a:moveTo>
                    <a:cubicBezTo>
                      <a:pt x="178" y="76"/>
                      <a:pt x="178" y="76"/>
                      <a:pt x="178" y="76"/>
                    </a:cubicBezTo>
                    <a:cubicBezTo>
                      <a:pt x="162" y="77"/>
                      <a:pt x="149" y="90"/>
                      <a:pt x="149" y="107"/>
                    </a:cubicBezTo>
                    <a:cubicBezTo>
                      <a:pt x="149" y="114"/>
                      <a:pt x="151" y="120"/>
                      <a:pt x="154" y="125"/>
                    </a:cubicBezTo>
                    <a:cubicBezTo>
                      <a:pt x="154" y="125"/>
                      <a:pt x="154" y="125"/>
                      <a:pt x="96" y="180"/>
                    </a:cubicBezTo>
                    <a:cubicBezTo>
                      <a:pt x="92" y="177"/>
                      <a:pt x="87" y="176"/>
                      <a:pt x="82" y="176"/>
                    </a:cubicBezTo>
                    <a:cubicBezTo>
                      <a:pt x="66" y="176"/>
                      <a:pt x="53" y="188"/>
                      <a:pt x="53" y="205"/>
                    </a:cubicBezTo>
                    <a:cubicBezTo>
                      <a:pt x="53" y="221"/>
                      <a:pt x="66" y="234"/>
                      <a:pt x="82" y="234"/>
                    </a:cubicBezTo>
                    <a:cubicBezTo>
                      <a:pt x="89" y="234"/>
                      <a:pt x="96" y="230"/>
                      <a:pt x="102" y="225"/>
                    </a:cubicBezTo>
                    <a:cubicBezTo>
                      <a:pt x="102" y="225"/>
                      <a:pt x="102" y="225"/>
                      <a:pt x="158" y="257"/>
                    </a:cubicBezTo>
                    <a:cubicBezTo>
                      <a:pt x="154" y="261"/>
                      <a:pt x="152" y="267"/>
                      <a:pt x="152" y="274"/>
                    </a:cubicBezTo>
                    <a:cubicBezTo>
                      <a:pt x="152" y="289"/>
                      <a:pt x="163" y="302"/>
                      <a:pt x="178" y="303"/>
                    </a:cubicBezTo>
                    <a:cubicBezTo>
                      <a:pt x="178" y="357"/>
                      <a:pt x="178" y="357"/>
                      <a:pt x="178" y="357"/>
                    </a:cubicBezTo>
                    <a:cubicBezTo>
                      <a:pt x="178" y="357"/>
                      <a:pt x="178" y="357"/>
                      <a:pt x="0" y="210"/>
                    </a:cubicBezTo>
                    <a:cubicBezTo>
                      <a:pt x="0" y="210"/>
                      <a:pt x="0" y="210"/>
                      <a:pt x="178"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pPr defTabSz="975390"/>
                <a:endParaRPr lang="en-US" sz="1920">
                  <a:solidFill>
                    <a:srgbClr val="FFFFFF"/>
                  </a:solidFill>
                </a:endParaRPr>
              </a:p>
            </p:txBody>
          </p:sp>
          <p:sp>
            <p:nvSpPr>
              <p:cNvPr id="59" name="Freeform 17"/>
              <p:cNvSpPr>
                <a:spLocks/>
              </p:cNvSpPr>
              <p:nvPr/>
            </p:nvSpPr>
            <p:spPr bwMode="auto">
              <a:xfrm>
                <a:off x="821" y="1744"/>
                <a:ext cx="47" cy="84"/>
              </a:xfrm>
              <a:custGeom>
                <a:avLst/>
                <a:gdLst>
                  <a:gd name="T0" fmla="*/ 0 w 62"/>
                  <a:gd name="T1" fmla="*/ 112 h 112"/>
                  <a:gd name="T2" fmla="*/ 0 w 62"/>
                  <a:gd name="T3" fmla="*/ 4 h 112"/>
                  <a:gd name="T4" fmla="*/ 10 w 62"/>
                  <a:gd name="T5" fmla="*/ 0 h 112"/>
                  <a:gd name="T6" fmla="*/ 62 w 62"/>
                  <a:gd name="T7" fmla="*/ 64 h 112"/>
                  <a:gd name="T8" fmla="*/ 61 w 62"/>
                  <a:gd name="T9" fmla="*/ 71 h 112"/>
                  <a:gd name="T10" fmla="*/ 61 w 62"/>
                  <a:gd name="T11" fmla="*/ 73 h 112"/>
                  <a:gd name="T12" fmla="*/ 1 w 62"/>
                  <a:gd name="T13" fmla="*/ 112 h 112"/>
                  <a:gd name="T14" fmla="*/ 0 w 6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112">
                    <a:moveTo>
                      <a:pt x="0" y="112"/>
                    </a:moveTo>
                    <a:cubicBezTo>
                      <a:pt x="0" y="112"/>
                      <a:pt x="0" y="112"/>
                      <a:pt x="0" y="4"/>
                    </a:cubicBezTo>
                    <a:cubicBezTo>
                      <a:pt x="3" y="3"/>
                      <a:pt x="7" y="2"/>
                      <a:pt x="10" y="0"/>
                    </a:cubicBezTo>
                    <a:cubicBezTo>
                      <a:pt x="62" y="64"/>
                      <a:pt x="62" y="64"/>
                      <a:pt x="62" y="64"/>
                    </a:cubicBezTo>
                    <a:cubicBezTo>
                      <a:pt x="62" y="67"/>
                      <a:pt x="61" y="69"/>
                      <a:pt x="61" y="71"/>
                    </a:cubicBezTo>
                    <a:cubicBezTo>
                      <a:pt x="61" y="71"/>
                      <a:pt x="61" y="72"/>
                      <a:pt x="61" y="73"/>
                    </a:cubicBezTo>
                    <a:cubicBezTo>
                      <a:pt x="61" y="73"/>
                      <a:pt x="61" y="73"/>
                      <a:pt x="1" y="112"/>
                    </a:cubicBezTo>
                    <a:cubicBezTo>
                      <a:pt x="1" y="112"/>
                      <a:pt x="0" y="112"/>
                      <a:pt x="0" y="1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pPr defTabSz="975390"/>
                <a:endParaRPr lang="en-US" sz="1920">
                  <a:solidFill>
                    <a:srgbClr val="FFFFFF"/>
                  </a:solidFill>
                </a:endParaRPr>
              </a:p>
            </p:txBody>
          </p:sp>
          <p:sp>
            <p:nvSpPr>
              <p:cNvPr id="60" name="Freeform 18"/>
              <p:cNvSpPr>
                <a:spLocks noEditPoints="1"/>
              </p:cNvSpPr>
              <p:nvPr/>
            </p:nvSpPr>
            <p:spPr bwMode="auto">
              <a:xfrm>
                <a:off x="721" y="1700"/>
                <a:ext cx="94" cy="172"/>
              </a:xfrm>
              <a:custGeom>
                <a:avLst/>
                <a:gdLst>
                  <a:gd name="T0" fmla="*/ 115 w 125"/>
                  <a:gd name="T1" fmla="*/ 60 h 227"/>
                  <a:gd name="T2" fmla="*/ 55 w 125"/>
                  <a:gd name="T3" fmla="*/ 117 h 227"/>
                  <a:gd name="T4" fmla="*/ 57 w 125"/>
                  <a:gd name="T5" fmla="*/ 129 h 227"/>
                  <a:gd name="T6" fmla="*/ 56 w 125"/>
                  <a:gd name="T7" fmla="*/ 136 h 227"/>
                  <a:gd name="T8" fmla="*/ 117 w 125"/>
                  <a:gd name="T9" fmla="*/ 170 h 227"/>
                  <a:gd name="T10" fmla="*/ 117 w 125"/>
                  <a:gd name="T11" fmla="*/ 60 h 227"/>
                  <a:gd name="T12" fmla="*/ 115 w 125"/>
                  <a:gd name="T13" fmla="*/ 60 h 227"/>
                  <a:gd name="T14" fmla="*/ 49 w 125"/>
                  <a:gd name="T15" fmla="*/ 149 h 227"/>
                  <a:gd name="T16" fmla="*/ 29 w 125"/>
                  <a:gd name="T17" fmla="*/ 158 h 227"/>
                  <a:gd name="T18" fmla="*/ 0 w 125"/>
                  <a:gd name="T19" fmla="*/ 129 h 227"/>
                  <a:gd name="T20" fmla="*/ 29 w 125"/>
                  <a:gd name="T21" fmla="*/ 100 h 227"/>
                  <a:gd name="T22" fmla="*/ 43 w 125"/>
                  <a:gd name="T23" fmla="*/ 104 h 227"/>
                  <a:gd name="T24" fmla="*/ 101 w 125"/>
                  <a:gd name="T25" fmla="*/ 49 h 227"/>
                  <a:gd name="T26" fmla="*/ 96 w 125"/>
                  <a:gd name="T27" fmla="*/ 31 h 227"/>
                  <a:gd name="T28" fmla="*/ 125 w 125"/>
                  <a:gd name="T29" fmla="*/ 0 h 227"/>
                  <a:gd name="T30" fmla="*/ 125 w 125"/>
                  <a:gd name="T31" fmla="*/ 227 h 227"/>
                  <a:gd name="T32" fmla="*/ 99 w 125"/>
                  <a:gd name="T33" fmla="*/ 198 h 227"/>
                  <a:gd name="T34" fmla="*/ 105 w 125"/>
                  <a:gd name="T35" fmla="*/ 181 h 227"/>
                  <a:gd name="T36" fmla="*/ 49 w 125"/>
                  <a:gd name="T37" fmla="*/ 14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227">
                    <a:moveTo>
                      <a:pt x="115" y="60"/>
                    </a:moveTo>
                    <a:cubicBezTo>
                      <a:pt x="55" y="117"/>
                      <a:pt x="55" y="117"/>
                      <a:pt x="55" y="117"/>
                    </a:cubicBezTo>
                    <a:cubicBezTo>
                      <a:pt x="56" y="121"/>
                      <a:pt x="57" y="125"/>
                      <a:pt x="57" y="129"/>
                    </a:cubicBezTo>
                    <a:cubicBezTo>
                      <a:pt x="57" y="131"/>
                      <a:pt x="57" y="134"/>
                      <a:pt x="56" y="136"/>
                    </a:cubicBezTo>
                    <a:cubicBezTo>
                      <a:pt x="117" y="170"/>
                      <a:pt x="117" y="170"/>
                      <a:pt x="117" y="170"/>
                    </a:cubicBezTo>
                    <a:cubicBezTo>
                      <a:pt x="117" y="60"/>
                      <a:pt x="117" y="60"/>
                      <a:pt x="117" y="60"/>
                    </a:cubicBezTo>
                    <a:cubicBezTo>
                      <a:pt x="116" y="60"/>
                      <a:pt x="116" y="60"/>
                      <a:pt x="115" y="60"/>
                    </a:cubicBezTo>
                    <a:close/>
                    <a:moveTo>
                      <a:pt x="49" y="149"/>
                    </a:moveTo>
                    <a:cubicBezTo>
                      <a:pt x="43" y="154"/>
                      <a:pt x="36" y="158"/>
                      <a:pt x="29" y="158"/>
                    </a:cubicBezTo>
                    <a:cubicBezTo>
                      <a:pt x="13" y="158"/>
                      <a:pt x="0" y="145"/>
                      <a:pt x="0" y="129"/>
                    </a:cubicBezTo>
                    <a:cubicBezTo>
                      <a:pt x="0" y="112"/>
                      <a:pt x="13" y="100"/>
                      <a:pt x="29" y="100"/>
                    </a:cubicBezTo>
                    <a:cubicBezTo>
                      <a:pt x="34" y="100"/>
                      <a:pt x="39" y="101"/>
                      <a:pt x="43" y="104"/>
                    </a:cubicBezTo>
                    <a:cubicBezTo>
                      <a:pt x="101" y="49"/>
                      <a:pt x="101" y="49"/>
                      <a:pt x="101" y="49"/>
                    </a:cubicBezTo>
                    <a:cubicBezTo>
                      <a:pt x="98" y="44"/>
                      <a:pt x="96" y="38"/>
                      <a:pt x="96" y="31"/>
                    </a:cubicBezTo>
                    <a:cubicBezTo>
                      <a:pt x="96" y="14"/>
                      <a:pt x="109" y="1"/>
                      <a:pt x="125" y="0"/>
                    </a:cubicBezTo>
                    <a:cubicBezTo>
                      <a:pt x="125" y="227"/>
                      <a:pt x="125" y="227"/>
                      <a:pt x="125" y="227"/>
                    </a:cubicBezTo>
                    <a:cubicBezTo>
                      <a:pt x="110" y="226"/>
                      <a:pt x="99" y="213"/>
                      <a:pt x="99" y="198"/>
                    </a:cubicBezTo>
                    <a:cubicBezTo>
                      <a:pt x="99" y="191"/>
                      <a:pt x="101" y="185"/>
                      <a:pt x="105" y="181"/>
                    </a:cubicBezTo>
                    <a:cubicBezTo>
                      <a:pt x="49" y="149"/>
                      <a:pt x="49" y="149"/>
                      <a:pt x="49"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pPr defTabSz="975390"/>
                <a:endParaRPr lang="en-US" sz="1920">
                  <a:solidFill>
                    <a:srgbClr val="FFFFFF"/>
                  </a:solidFill>
                </a:endParaRPr>
              </a:p>
            </p:txBody>
          </p:sp>
          <p:sp>
            <p:nvSpPr>
              <p:cNvPr id="61" name="Freeform 19"/>
              <p:cNvSpPr>
                <a:spLocks/>
              </p:cNvSpPr>
              <p:nvPr/>
            </p:nvSpPr>
            <p:spPr bwMode="auto">
              <a:xfrm>
                <a:off x="815" y="1642"/>
                <a:ext cx="137" cy="271"/>
              </a:xfrm>
              <a:custGeom>
                <a:avLst/>
                <a:gdLst>
                  <a:gd name="T0" fmla="*/ 181 w 181"/>
                  <a:gd name="T1" fmla="*/ 210 h 357"/>
                  <a:gd name="T2" fmla="*/ 0 w 181"/>
                  <a:gd name="T3" fmla="*/ 357 h 357"/>
                  <a:gd name="T4" fmla="*/ 0 w 181"/>
                  <a:gd name="T5" fmla="*/ 303 h 357"/>
                  <a:gd name="T6" fmla="*/ 2 w 181"/>
                  <a:gd name="T7" fmla="*/ 303 h 357"/>
                  <a:gd name="T8" fmla="*/ 31 w 181"/>
                  <a:gd name="T9" fmla="*/ 274 h 357"/>
                  <a:gd name="T10" fmla="*/ 26 w 181"/>
                  <a:gd name="T11" fmla="*/ 257 h 357"/>
                  <a:gd name="T12" fmla="*/ 76 w 181"/>
                  <a:gd name="T13" fmla="*/ 224 h 357"/>
                  <a:gd name="T14" fmla="*/ 97 w 181"/>
                  <a:gd name="T15" fmla="*/ 234 h 357"/>
                  <a:gd name="T16" fmla="*/ 126 w 181"/>
                  <a:gd name="T17" fmla="*/ 205 h 357"/>
                  <a:gd name="T18" fmla="*/ 97 w 181"/>
                  <a:gd name="T19" fmla="*/ 176 h 357"/>
                  <a:gd name="T20" fmla="*/ 79 w 181"/>
                  <a:gd name="T21" fmla="*/ 183 h 357"/>
                  <a:gd name="T22" fmla="*/ 30 w 181"/>
                  <a:gd name="T23" fmla="*/ 122 h 357"/>
                  <a:gd name="T24" fmla="*/ 34 w 181"/>
                  <a:gd name="T25" fmla="*/ 107 h 357"/>
                  <a:gd name="T26" fmla="*/ 2 w 181"/>
                  <a:gd name="T27" fmla="*/ 76 h 357"/>
                  <a:gd name="T28" fmla="*/ 0 w 181"/>
                  <a:gd name="T29" fmla="*/ 76 h 357"/>
                  <a:gd name="T30" fmla="*/ 0 w 181"/>
                  <a:gd name="T31" fmla="*/ 0 h 357"/>
                  <a:gd name="T32" fmla="*/ 181 w 181"/>
                  <a:gd name="T33" fmla="*/ 21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357">
                    <a:moveTo>
                      <a:pt x="181" y="210"/>
                    </a:moveTo>
                    <a:cubicBezTo>
                      <a:pt x="181" y="210"/>
                      <a:pt x="181" y="210"/>
                      <a:pt x="0" y="357"/>
                    </a:cubicBezTo>
                    <a:cubicBezTo>
                      <a:pt x="0" y="303"/>
                      <a:pt x="0" y="303"/>
                      <a:pt x="0" y="303"/>
                    </a:cubicBezTo>
                    <a:cubicBezTo>
                      <a:pt x="1" y="303"/>
                      <a:pt x="1" y="303"/>
                      <a:pt x="2" y="303"/>
                    </a:cubicBezTo>
                    <a:cubicBezTo>
                      <a:pt x="18" y="303"/>
                      <a:pt x="31" y="290"/>
                      <a:pt x="31" y="274"/>
                    </a:cubicBezTo>
                    <a:cubicBezTo>
                      <a:pt x="31" y="268"/>
                      <a:pt x="29" y="262"/>
                      <a:pt x="26" y="257"/>
                    </a:cubicBezTo>
                    <a:cubicBezTo>
                      <a:pt x="26" y="257"/>
                      <a:pt x="26" y="257"/>
                      <a:pt x="76" y="224"/>
                    </a:cubicBezTo>
                    <a:cubicBezTo>
                      <a:pt x="81" y="230"/>
                      <a:pt x="89" y="234"/>
                      <a:pt x="97" y="234"/>
                    </a:cubicBezTo>
                    <a:cubicBezTo>
                      <a:pt x="113" y="234"/>
                      <a:pt x="126" y="221"/>
                      <a:pt x="126" y="205"/>
                    </a:cubicBezTo>
                    <a:cubicBezTo>
                      <a:pt x="126" y="188"/>
                      <a:pt x="113" y="176"/>
                      <a:pt x="97" y="176"/>
                    </a:cubicBezTo>
                    <a:cubicBezTo>
                      <a:pt x="90" y="176"/>
                      <a:pt x="84" y="178"/>
                      <a:pt x="79" y="183"/>
                    </a:cubicBezTo>
                    <a:cubicBezTo>
                      <a:pt x="79" y="183"/>
                      <a:pt x="79" y="183"/>
                      <a:pt x="30" y="122"/>
                    </a:cubicBezTo>
                    <a:cubicBezTo>
                      <a:pt x="32" y="117"/>
                      <a:pt x="34" y="112"/>
                      <a:pt x="34" y="107"/>
                    </a:cubicBezTo>
                    <a:cubicBezTo>
                      <a:pt x="34" y="90"/>
                      <a:pt x="19" y="76"/>
                      <a:pt x="2" y="76"/>
                    </a:cubicBezTo>
                    <a:cubicBezTo>
                      <a:pt x="1" y="76"/>
                      <a:pt x="1" y="76"/>
                      <a:pt x="0" y="76"/>
                    </a:cubicBezTo>
                    <a:cubicBezTo>
                      <a:pt x="0" y="0"/>
                      <a:pt x="0" y="0"/>
                      <a:pt x="0" y="0"/>
                    </a:cubicBezTo>
                    <a:lnTo>
                      <a:pt x="181" y="2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pPr defTabSz="975390"/>
                <a:endParaRPr lang="en-US" sz="1920">
                  <a:solidFill>
                    <a:srgbClr val="FFFFFF"/>
                  </a:solidFill>
                </a:endParaRPr>
              </a:p>
            </p:txBody>
          </p:sp>
          <p:sp>
            <p:nvSpPr>
              <p:cNvPr id="62" name="Freeform 20"/>
              <p:cNvSpPr>
                <a:spLocks noEditPoints="1"/>
              </p:cNvSpPr>
              <p:nvPr/>
            </p:nvSpPr>
            <p:spPr bwMode="auto">
              <a:xfrm>
                <a:off x="815" y="1700"/>
                <a:ext cx="96" cy="172"/>
              </a:xfrm>
              <a:custGeom>
                <a:avLst/>
                <a:gdLst>
                  <a:gd name="T0" fmla="*/ 7 w 126"/>
                  <a:gd name="T1" fmla="*/ 62 h 227"/>
                  <a:gd name="T2" fmla="*/ 7 w 126"/>
                  <a:gd name="T3" fmla="*/ 170 h 227"/>
                  <a:gd name="T4" fmla="*/ 8 w 126"/>
                  <a:gd name="T5" fmla="*/ 170 h 227"/>
                  <a:gd name="T6" fmla="*/ 68 w 126"/>
                  <a:gd name="T7" fmla="*/ 131 h 227"/>
                  <a:gd name="T8" fmla="*/ 68 w 126"/>
                  <a:gd name="T9" fmla="*/ 129 h 227"/>
                  <a:gd name="T10" fmla="*/ 69 w 126"/>
                  <a:gd name="T11" fmla="*/ 122 h 227"/>
                  <a:gd name="T12" fmla="*/ 17 w 126"/>
                  <a:gd name="T13" fmla="*/ 58 h 227"/>
                  <a:gd name="T14" fmla="*/ 7 w 126"/>
                  <a:gd name="T15" fmla="*/ 62 h 227"/>
                  <a:gd name="T16" fmla="*/ 31 w 126"/>
                  <a:gd name="T17" fmla="*/ 198 h 227"/>
                  <a:gd name="T18" fmla="*/ 2 w 126"/>
                  <a:gd name="T19" fmla="*/ 227 h 227"/>
                  <a:gd name="T20" fmla="*/ 0 w 126"/>
                  <a:gd name="T21" fmla="*/ 227 h 227"/>
                  <a:gd name="T22" fmla="*/ 0 w 126"/>
                  <a:gd name="T23" fmla="*/ 0 h 227"/>
                  <a:gd name="T24" fmla="*/ 2 w 126"/>
                  <a:gd name="T25" fmla="*/ 0 h 227"/>
                  <a:gd name="T26" fmla="*/ 34 w 126"/>
                  <a:gd name="T27" fmla="*/ 31 h 227"/>
                  <a:gd name="T28" fmla="*/ 30 w 126"/>
                  <a:gd name="T29" fmla="*/ 46 h 227"/>
                  <a:gd name="T30" fmla="*/ 79 w 126"/>
                  <a:gd name="T31" fmla="*/ 107 h 227"/>
                  <a:gd name="T32" fmla="*/ 97 w 126"/>
                  <a:gd name="T33" fmla="*/ 100 h 227"/>
                  <a:gd name="T34" fmla="*/ 126 w 126"/>
                  <a:gd name="T35" fmla="*/ 129 h 227"/>
                  <a:gd name="T36" fmla="*/ 97 w 126"/>
                  <a:gd name="T37" fmla="*/ 158 h 227"/>
                  <a:gd name="T38" fmla="*/ 76 w 126"/>
                  <a:gd name="T39" fmla="*/ 148 h 227"/>
                  <a:gd name="T40" fmla="*/ 26 w 126"/>
                  <a:gd name="T41" fmla="*/ 181 h 227"/>
                  <a:gd name="T42" fmla="*/ 31 w 126"/>
                  <a:gd name="T43" fmla="*/ 19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227">
                    <a:moveTo>
                      <a:pt x="7" y="62"/>
                    </a:moveTo>
                    <a:cubicBezTo>
                      <a:pt x="7" y="170"/>
                      <a:pt x="7" y="170"/>
                      <a:pt x="7" y="170"/>
                    </a:cubicBezTo>
                    <a:cubicBezTo>
                      <a:pt x="7" y="170"/>
                      <a:pt x="8" y="170"/>
                      <a:pt x="8" y="170"/>
                    </a:cubicBezTo>
                    <a:cubicBezTo>
                      <a:pt x="68" y="131"/>
                      <a:pt x="68" y="131"/>
                      <a:pt x="68" y="131"/>
                    </a:cubicBezTo>
                    <a:cubicBezTo>
                      <a:pt x="68" y="130"/>
                      <a:pt x="68" y="129"/>
                      <a:pt x="68" y="129"/>
                    </a:cubicBezTo>
                    <a:cubicBezTo>
                      <a:pt x="68" y="127"/>
                      <a:pt x="69" y="125"/>
                      <a:pt x="69" y="122"/>
                    </a:cubicBezTo>
                    <a:cubicBezTo>
                      <a:pt x="17" y="58"/>
                      <a:pt x="17" y="58"/>
                      <a:pt x="17" y="58"/>
                    </a:cubicBezTo>
                    <a:cubicBezTo>
                      <a:pt x="14" y="60"/>
                      <a:pt x="10" y="61"/>
                      <a:pt x="7" y="62"/>
                    </a:cubicBezTo>
                    <a:close/>
                    <a:moveTo>
                      <a:pt x="31" y="198"/>
                    </a:moveTo>
                    <a:cubicBezTo>
                      <a:pt x="31" y="214"/>
                      <a:pt x="18" y="227"/>
                      <a:pt x="2" y="227"/>
                    </a:cubicBezTo>
                    <a:cubicBezTo>
                      <a:pt x="1" y="227"/>
                      <a:pt x="1" y="227"/>
                      <a:pt x="0" y="227"/>
                    </a:cubicBezTo>
                    <a:cubicBezTo>
                      <a:pt x="0" y="0"/>
                      <a:pt x="0" y="0"/>
                      <a:pt x="0" y="0"/>
                    </a:cubicBezTo>
                    <a:cubicBezTo>
                      <a:pt x="1" y="0"/>
                      <a:pt x="1" y="0"/>
                      <a:pt x="2" y="0"/>
                    </a:cubicBezTo>
                    <a:cubicBezTo>
                      <a:pt x="19" y="0"/>
                      <a:pt x="34" y="14"/>
                      <a:pt x="34" y="31"/>
                    </a:cubicBezTo>
                    <a:cubicBezTo>
                      <a:pt x="34" y="36"/>
                      <a:pt x="32" y="41"/>
                      <a:pt x="30" y="46"/>
                    </a:cubicBezTo>
                    <a:cubicBezTo>
                      <a:pt x="79" y="107"/>
                      <a:pt x="79" y="107"/>
                      <a:pt x="79" y="107"/>
                    </a:cubicBezTo>
                    <a:cubicBezTo>
                      <a:pt x="84" y="102"/>
                      <a:pt x="90" y="100"/>
                      <a:pt x="97" y="100"/>
                    </a:cubicBezTo>
                    <a:cubicBezTo>
                      <a:pt x="113" y="100"/>
                      <a:pt x="126" y="112"/>
                      <a:pt x="126" y="129"/>
                    </a:cubicBezTo>
                    <a:cubicBezTo>
                      <a:pt x="126" y="145"/>
                      <a:pt x="113" y="158"/>
                      <a:pt x="97" y="158"/>
                    </a:cubicBezTo>
                    <a:cubicBezTo>
                      <a:pt x="89" y="158"/>
                      <a:pt x="81" y="154"/>
                      <a:pt x="76" y="148"/>
                    </a:cubicBezTo>
                    <a:cubicBezTo>
                      <a:pt x="26" y="181"/>
                      <a:pt x="26" y="181"/>
                      <a:pt x="26" y="181"/>
                    </a:cubicBezTo>
                    <a:cubicBezTo>
                      <a:pt x="29" y="186"/>
                      <a:pt x="31" y="192"/>
                      <a:pt x="31" y="1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pPr defTabSz="975390"/>
                <a:endParaRPr lang="en-US" sz="1920">
                  <a:solidFill>
                    <a:srgbClr val="FFFFFF"/>
                  </a:solidFill>
                </a:endParaRPr>
              </a:p>
            </p:txBody>
          </p:sp>
        </p:grpSp>
      </p:grpSp>
      <p:sp>
        <p:nvSpPr>
          <p:cNvPr id="67" name="Left Bracket 6"/>
          <p:cNvSpPr/>
          <p:nvPr/>
        </p:nvSpPr>
        <p:spPr>
          <a:xfrm>
            <a:off x="1638438" y="4722259"/>
            <a:ext cx="137273" cy="1320156"/>
          </a:xfrm>
          <a:prstGeom prst="leftBracket">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defTabSz="975390"/>
            <a:endParaRPr lang="en-US" sz="1920">
              <a:solidFill>
                <a:sysClr val="windowText" lastClr="000000"/>
              </a:solidFill>
            </a:endParaRPr>
          </a:p>
        </p:txBody>
      </p:sp>
      <p:sp>
        <p:nvSpPr>
          <p:cNvPr id="68" name="Left Bracket 34"/>
          <p:cNvSpPr/>
          <p:nvPr/>
        </p:nvSpPr>
        <p:spPr>
          <a:xfrm flipH="1">
            <a:off x="11107253" y="3996593"/>
            <a:ext cx="132272" cy="2051031"/>
          </a:xfrm>
          <a:prstGeom prst="leftBracket">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defTabSz="975390"/>
            <a:endParaRPr lang="en-US" sz="1920">
              <a:solidFill>
                <a:sysClr val="windowText" lastClr="000000"/>
              </a:solidFill>
            </a:endParaRPr>
          </a:p>
        </p:txBody>
      </p:sp>
      <p:grpSp>
        <p:nvGrpSpPr>
          <p:cNvPr id="69" name="Group 39"/>
          <p:cNvGrpSpPr/>
          <p:nvPr/>
        </p:nvGrpSpPr>
        <p:grpSpPr>
          <a:xfrm>
            <a:off x="11310921" y="4650994"/>
            <a:ext cx="917175" cy="1176218"/>
            <a:chOff x="10728995" y="2679401"/>
            <a:chExt cx="995807" cy="1277058"/>
          </a:xfrm>
        </p:grpSpPr>
        <p:sp>
          <p:nvSpPr>
            <p:cNvPr id="70" name="TextBox 40"/>
            <p:cNvSpPr txBox="1"/>
            <p:nvPr/>
          </p:nvSpPr>
          <p:spPr>
            <a:xfrm>
              <a:off x="10728995" y="3340484"/>
              <a:ext cx="995807" cy="615975"/>
            </a:xfrm>
            <a:prstGeom prst="rect">
              <a:avLst/>
            </a:prstGeom>
            <a:noFill/>
          </p:spPr>
          <p:txBody>
            <a:bodyPr wrap="none" lIns="195072" tIns="156058" rIns="195072" bIns="156058" rtlCol="0">
              <a:spAutoFit/>
            </a:bodyPr>
            <a:lstStyle/>
            <a:p>
              <a:pPr defTabSz="994956">
                <a:lnSpc>
                  <a:spcPct val="90000"/>
                </a:lnSpc>
                <a:spcAft>
                  <a:spcPts val="640"/>
                </a:spcAft>
                <a:defRPr/>
              </a:pPr>
              <a:r>
                <a:rPr lang="en-US" sz="1707" dirty="0">
                  <a:gradFill>
                    <a:gsLst>
                      <a:gs pos="2917">
                        <a:srgbClr val="FFFFFF"/>
                      </a:gs>
                      <a:gs pos="30000">
                        <a:srgbClr val="FFFFFF"/>
                      </a:gs>
                    </a:gsLst>
                    <a:lin ang="5400000" scaled="0"/>
                  </a:gradFill>
                  <a:latin typeface="Segoe UI"/>
                </a:rPr>
                <a:t>Apps</a:t>
              </a:r>
            </a:p>
          </p:txBody>
        </p:sp>
        <p:sp>
          <p:nvSpPr>
            <p:cNvPr id="71" name="Freeform 28"/>
            <p:cNvSpPr>
              <a:spLocks noEditPoints="1"/>
            </p:cNvSpPr>
            <p:nvPr/>
          </p:nvSpPr>
          <p:spPr bwMode="auto">
            <a:xfrm>
              <a:off x="10928658" y="2679401"/>
              <a:ext cx="596481" cy="596481"/>
            </a:xfrm>
            <a:custGeom>
              <a:avLst/>
              <a:gdLst>
                <a:gd name="T0" fmla="*/ 35 w 429"/>
                <a:gd name="T1" fmla="*/ 0 h 429"/>
                <a:gd name="T2" fmla="*/ 21 w 429"/>
                <a:gd name="T3" fmla="*/ 3 h 429"/>
                <a:gd name="T4" fmla="*/ 3 w 429"/>
                <a:gd name="T5" fmla="*/ 21 h 429"/>
                <a:gd name="T6" fmla="*/ 0 w 429"/>
                <a:gd name="T7" fmla="*/ 160 h 429"/>
                <a:gd name="T8" fmla="*/ 3 w 429"/>
                <a:gd name="T9" fmla="*/ 173 h 429"/>
                <a:gd name="T10" fmla="*/ 21 w 429"/>
                <a:gd name="T11" fmla="*/ 195 h 429"/>
                <a:gd name="T12" fmla="*/ 163 w 429"/>
                <a:gd name="T13" fmla="*/ 197 h 429"/>
                <a:gd name="T14" fmla="*/ 176 w 429"/>
                <a:gd name="T15" fmla="*/ 195 h 429"/>
                <a:gd name="T16" fmla="*/ 195 w 429"/>
                <a:gd name="T17" fmla="*/ 173 h 429"/>
                <a:gd name="T18" fmla="*/ 197 w 429"/>
                <a:gd name="T19" fmla="*/ 35 h 429"/>
                <a:gd name="T20" fmla="*/ 195 w 429"/>
                <a:gd name="T21" fmla="*/ 21 h 429"/>
                <a:gd name="T22" fmla="*/ 176 w 429"/>
                <a:gd name="T23" fmla="*/ 3 h 429"/>
                <a:gd name="T24" fmla="*/ 163 w 429"/>
                <a:gd name="T25" fmla="*/ 0 h 429"/>
                <a:gd name="T26" fmla="*/ 35 w 429"/>
                <a:gd name="T27" fmla="*/ 163 h 429"/>
                <a:gd name="T28" fmla="*/ 163 w 429"/>
                <a:gd name="T29" fmla="*/ 35 h 429"/>
                <a:gd name="T30" fmla="*/ 163 w 429"/>
                <a:gd name="T31" fmla="*/ 232 h 429"/>
                <a:gd name="T32" fmla="*/ 35 w 429"/>
                <a:gd name="T33" fmla="*/ 232 h 429"/>
                <a:gd name="T34" fmla="*/ 11 w 429"/>
                <a:gd name="T35" fmla="*/ 242 h 429"/>
                <a:gd name="T36" fmla="*/ 0 w 429"/>
                <a:gd name="T37" fmla="*/ 266 h 429"/>
                <a:gd name="T38" fmla="*/ 0 w 429"/>
                <a:gd name="T39" fmla="*/ 394 h 429"/>
                <a:gd name="T40" fmla="*/ 11 w 429"/>
                <a:gd name="T41" fmla="*/ 418 h 429"/>
                <a:gd name="T42" fmla="*/ 35 w 429"/>
                <a:gd name="T43" fmla="*/ 429 h 429"/>
                <a:gd name="T44" fmla="*/ 163 w 429"/>
                <a:gd name="T45" fmla="*/ 429 h 429"/>
                <a:gd name="T46" fmla="*/ 187 w 429"/>
                <a:gd name="T47" fmla="*/ 418 h 429"/>
                <a:gd name="T48" fmla="*/ 197 w 429"/>
                <a:gd name="T49" fmla="*/ 394 h 429"/>
                <a:gd name="T50" fmla="*/ 197 w 429"/>
                <a:gd name="T51" fmla="*/ 266 h 429"/>
                <a:gd name="T52" fmla="*/ 187 w 429"/>
                <a:gd name="T53" fmla="*/ 242 h 429"/>
                <a:gd name="T54" fmla="*/ 163 w 429"/>
                <a:gd name="T55" fmla="*/ 232 h 429"/>
                <a:gd name="T56" fmla="*/ 163 w 429"/>
                <a:gd name="T57" fmla="*/ 394 h 429"/>
                <a:gd name="T58" fmla="*/ 35 w 429"/>
                <a:gd name="T59" fmla="*/ 266 h 429"/>
                <a:gd name="T60" fmla="*/ 163 w 429"/>
                <a:gd name="T61" fmla="*/ 394 h 429"/>
                <a:gd name="T62" fmla="*/ 266 w 429"/>
                <a:gd name="T63" fmla="*/ 0 h 429"/>
                <a:gd name="T64" fmla="*/ 253 w 429"/>
                <a:gd name="T65" fmla="*/ 3 h 429"/>
                <a:gd name="T66" fmla="*/ 234 w 429"/>
                <a:gd name="T67" fmla="*/ 21 h 429"/>
                <a:gd name="T68" fmla="*/ 232 w 429"/>
                <a:gd name="T69" fmla="*/ 163 h 429"/>
                <a:gd name="T70" fmla="*/ 234 w 429"/>
                <a:gd name="T71" fmla="*/ 176 h 429"/>
                <a:gd name="T72" fmla="*/ 253 w 429"/>
                <a:gd name="T73" fmla="*/ 195 h 429"/>
                <a:gd name="T74" fmla="*/ 394 w 429"/>
                <a:gd name="T75" fmla="*/ 197 h 429"/>
                <a:gd name="T76" fmla="*/ 408 w 429"/>
                <a:gd name="T77" fmla="*/ 195 h 429"/>
                <a:gd name="T78" fmla="*/ 426 w 429"/>
                <a:gd name="T79" fmla="*/ 176 h 429"/>
                <a:gd name="T80" fmla="*/ 429 w 429"/>
                <a:gd name="T81" fmla="*/ 35 h 429"/>
                <a:gd name="T82" fmla="*/ 426 w 429"/>
                <a:gd name="T83" fmla="*/ 21 h 429"/>
                <a:gd name="T84" fmla="*/ 408 w 429"/>
                <a:gd name="T85" fmla="*/ 3 h 429"/>
                <a:gd name="T86" fmla="*/ 394 w 429"/>
                <a:gd name="T87" fmla="*/ 0 h 429"/>
                <a:gd name="T88" fmla="*/ 266 w 429"/>
                <a:gd name="T89" fmla="*/ 163 h 429"/>
                <a:gd name="T90" fmla="*/ 394 w 429"/>
                <a:gd name="T91" fmla="*/ 35 h 429"/>
                <a:gd name="T92" fmla="*/ 389 w 429"/>
                <a:gd name="T93" fmla="*/ 232 h 429"/>
                <a:gd name="T94" fmla="*/ 266 w 429"/>
                <a:gd name="T95" fmla="*/ 232 h 429"/>
                <a:gd name="T96" fmla="*/ 240 w 429"/>
                <a:gd name="T97" fmla="*/ 242 h 429"/>
                <a:gd name="T98" fmla="*/ 232 w 429"/>
                <a:gd name="T99" fmla="*/ 266 h 429"/>
                <a:gd name="T100" fmla="*/ 232 w 429"/>
                <a:gd name="T101" fmla="*/ 394 h 429"/>
                <a:gd name="T102" fmla="*/ 240 w 429"/>
                <a:gd name="T103" fmla="*/ 418 h 429"/>
                <a:gd name="T104" fmla="*/ 266 w 429"/>
                <a:gd name="T105" fmla="*/ 429 h 429"/>
                <a:gd name="T106" fmla="*/ 394 w 429"/>
                <a:gd name="T107" fmla="*/ 429 h 429"/>
                <a:gd name="T108" fmla="*/ 418 w 429"/>
                <a:gd name="T109" fmla="*/ 418 h 429"/>
                <a:gd name="T110" fmla="*/ 429 w 429"/>
                <a:gd name="T111" fmla="*/ 394 h 429"/>
                <a:gd name="T112" fmla="*/ 429 w 429"/>
                <a:gd name="T113" fmla="*/ 266 h 429"/>
                <a:gd name="T114" fmla="*/ 426 w 429"/>
                <a:gd name="T115" fmla="*/ 253 h 429"/>
                <a:gd name="T116" fmla="*/ 405 w 429"/>
                <a:gd name="T117" fmla="*/ 234 h 429"/>
                <a:gd name="T118" fmla="*/ 389 w 429"/>
                <a:gd name="T119" fmla="*/ 232 h 429"/>
                <a:gd name="T120" fmla="*/ 266 w 429"/>
                <a:gd name="T121" fmla="*/ 394 h 429"/>
                <a:gd name="T122" fmla="*/ 394 w 429"/>
                <a:gd name="T123" fmla="*/ 26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9" h="429">
                  <a:moveTo>
                    <a:pt x="163" y="0"/>
                  </a:moveTo>
                  <a:lnTo>
                    <a:pt x="35" y="0"/>
                  </a:lnTo>
                  <a:lnTo>
                    <a:pt x="35" y="0"/>
                  </a:lnTo>
                  <a:lnTo>
                    <a:pt x="21" y="3"/>
                  </a:lnTo>
                  <a:lnTo>
                    <a:pt x="11" y="11"/>
                  </a:lnTo>
                  <a:lnTo>
                    <a:pt x="3" y="21"/>
                  </a:lnTo>
                  <a:lnTo>
                    <a:pt x="0" y="35"/>
                  </a:lnTo>
                  <a:lnTo>
                    <a:pt x="0" y="160"/>
                  </a:lnTo>
                  <a:lnTo>
                    <a:pt x="0" y="160"/>
                  </a:lnTo>
                  <a:lnTo>
                    <a:pt x="3" y="173"/>
                  </a:lnTo>
                  <a:lnTo>
                    <a:pt x="11" y="187"/>
                  </a:lnTo>
                  <a:lnTo>
                    <a:pt x="21" y="195"/>
                  </a:lnTo>
                  <a:lnTo>
                    <a:pt x="35" y="197"/>
                  </a:lnTo>
                  <a:lnTo>
                    <a:pt x="163" y="197"/>
                  </a:lnTo>
                  <a:lnTo>
                    <a:pt x="163" y="197"/>
                  </a:lnTo>
                  <a:lnTo>
                    <a:pt x="176" y="195"/>
                  </a:lnTo>
                  <a:lnTo>
                    <a:pt x="187" y="187"/>
                  </a:lnTo>
                  <a:lnTo>
                    <a:pt x="195" y="173"/>
                  </a:lnTo>
                  <a:lnTo>
                    <a:pt x="197" y="160"/>
                  </a:lnTo>
                  <a:lnTo>
                    <a:pt x="197" y="35"/>
                  </a:lnTo>
                  <a:lnTo>
                    <a:pt x="197" y="35"/>
                  </a:lnTo>
                  <a:lnTo>
                    <a:pt x="195" y="21"/>
                  </a:lnTo>
                  <a:lnTo>
                    <a:pt x="187" y="11"/>
                  </a:lnTo>
                  <a:lnTo>
                    <a:pt x="176" y="3"/>
                  </a:lnTo>
                  <a:lnTo>
                    <a:pt x="163" y="0"/>
                  </a:lnTo>
                  <a:lnTo>
                    <a:pt x="163" y="0"/>
                  </a:lnTo>
                  <a:close/>
                  <a:moveTo>
                    <a:pt x="163" y="163"/>
                  </a:moveTo>
                  <a:lnTo>
                    <a:pt x="35" y="163"/>
                  </a:lnTo>
                  <a:lnTo>
                    <a:pt x="35" y="35"/>
                  </a:lnTo>
                  <a:lnTo>
                    <a:pt x="163" y="35"/>
                  </a:lnTo>
                  <a:lnTo>
                    <a:pt x="163" y="163"/>
                  </a:lnTo>
                  <a:close/>
                  <a:moveTo>
                    <a:pt x="163" y="232"/>
                  </a:moveTo>
                  <a:lnTo>
                    <a:pt x="35" y="232"/>
                  </a:lnTo>
                  <a:lnTo>
                    <a:pt x="35" y="232"/>
                  </a:lnTo>
                  <a:lnTo>
                    <a:pt x="21" y="234"/>
                  </a:lnTo>
                  <a:lnTo>
                    <a:pt x="11" y="242"/>
                  </a:lnTo>
                  <a:lnTo>
                    <a:pt x="3" y="253"/>
                  </a:lnTo>
                  <a:lnTo>
                    <a:pt x="0" y="266"/>
                  </a:lnTo>
                  <a:lnTo>
                    <a:pt x="0" y="394"/>
                  </a:lnTo>
                  <a:lnTo>
                    <a:pt x="0" y="394"/>
                  </a:lnTo>
                  <a:lnTo>
                    <a:pt x="3" y="408"/>
                  </a:lnTo>
                  <a:lnTo>
                    <a:pt x="11" y="418"/>
                  </a:lnTo>
                  <a:lnTo>
                    <a:pt x="21" y="426"/>
                  </a:lnTo>
                  <a:lnTo>
                    <a:pt x="35" y="429"/>
                  </a:lnTo>
                  <a:lnTo>
                    <a:pt x="163" y="429"/>
                  </a:lnTo>
                  <a:lnTo>
                    <a:pt x="163" y="429"/>
                  </a:lnTo>
                  <a:lnTo>
                    <a:pt x="176" y="426"/>
                  </a:lnTo>
                  <a:lnTo>
                    <a:pt x="187" y="418"/>
                  </a:lnTo>
                  <a:lnTo>
                    <a:pt x="195" y="408"/>
                  </a:lnTo>
                  <a:lnTo>
                    <a:pt x="197" y="394"/>
                  </a:lnTo>
                  <a:lnTo>
                    <a:pt x="197" y="266"/>
                  </a:lnTo>
                  <a:lnTo>
                    <a:pt x="197" y="266"/>
                  </a:lnTo>
                  <a:lnTo>
                    <a:pt x="195" y="253"/>
                  </a:lnTo>
                  <a:lnTo>
                    <a:pt x="187" y="242"/>
                  </a:lnTo>
                  <a:lnTo>
                    <a:pt x="176" y="234"/>
                  </a:lnTo>
                  <a:lnTo>
                    <a:pt x="163" y="232"/>
                  </a:lnTo>
                  <a:lnTo>
                    <a:pt x="163" y="232"/>
                  </a:lnTo>
                  <a:close/>
                  <a:moveTo>
                    <a:pt x="163" y="394"/>
                  </a:moveTo>
                  <a:lnTo>
                    <a:pt x="35" y="394"/>
                  </a:lnTo>
                  <a:lnTo>
                    <a:pt x="35" y="266"/>
                  </a:lnTo>
                  <a:lnTo>
                    <a:pt x="163" y="266"/>
                  </a:lnTo>
                  <a:lnTo>
                    <a:pt x="163" y="394"/>
                  </a:lnTo>
                  <a:close/>
                  <a:moveTo>
                    <a:pt x="394" y="0"/>
                  </a:moveTo>
                  <a:lnTo>
                    <a:pt x="266" y="0"/>
                  </a:lnTo>
                  <a:lnTo>
                    <a:pt x="266" y="0"/>
                  </a:lnTo>
                  <a:lnTo>
                    <a:pt x="253" y="3"/>
                  </a:lnTo>
                  <a:lnTo>
                    <a:pt x="242" y="11"/>
                  </a:lnTo>
                  <a:lnTo>
                    <a:pt x="234" y="21"/>
                  </a:lnTo>
                  <a:lnTo>
                    <a:pt x="232" y="35"/>
                  </a:lnTo>
                  <a:lnTo>
                    <a:pt x="232" y="163"/>
                  </a:lnTo>
                  <a:lnTo>
                    <a:pt x="232" y="163"/>
                  </a:lnTo>
                  <a:lnTo>
                    <a:pt x="234" y="176"/>
                  </a:lnTo>
                  <a:lnTo>
                    <a:pt x="242" y="187"/>
                  </a:lnTo>
                  <a:lnTo>
                    <a:pt x="253" y="195"/>
                  </a:lnTo>
                  <a:lnTo>
                    <a:pt x="266" y="197"/>
                  </a:lnTo>
                  <a:lnTo>
                    <a:pt x="394" y="197"/>
                  </a:lnTo>
                  <a:lnTo>
                    <a:pt x="394" y="197"/>
                  </a:lnTo>
                  <a:lnTo>
                    <a:pt x="408" y="195"/>
                  </a:lnTo>
                  <a:lnTo>
                    <a:pt x="418" y="187"/>
                  </a:lnTo>
                  <a:lnTo>
                    <a:pt x="426" y="176"/>
                  </a:lnTo>
                  <a:lnTo>
                    <a:pt x="429" y="163"/>
                  </a:lnTo>
                  <a:lnTo>
                    <a:pt x="429" y="35"/>
                  </a:lnTo>
                  <a:lnTo>
                    <a:pt x="429" y="35"/>
                  </a:lnTo>
                  <a:lnTo>
                    <a:pt x="426" y="21"/>
                  </a:lnTo>
                  <a:lnTo>
                    <a:pt x="418" y="11"/>
                  </a:lnTo>
                  <a:lnTo>
                    <a:pt x="408" y="3"/>
                  </a:lnTo>
                  <a:lnTo>
                    <a:pt x="394" y="0"/>
                  </a:lnTo>
                  <a:lnTo>
                    <a:pt x="394" y="0"/>
                  </a:lnTo>
                  <a:close/>
                  <a:moveTo>
                    <a:pt x="394" y="163"/>
                  </a:moveTo>
                  <a:lnTo>
                    <a:pt x="266" y="163"/>
                  </a:lnTo>
                  <a:lnTo>
                    <a:pt x="266" y="35"/>
                  </a:lnTo>
                  <a:lnTo>
                    <a:pt x="394" y="35"/>
                  </a:lnTo>
                  <a:lnTo>
                    <a:pt x="394" y="163"/>
                  </a:lnTo>
                  <a:close/>
                  <a:moveTo>
                    <a:pt x="389" y="232"/>
                  </a:moveTo>
                  <a:lnTo>
                    <a:pt x="266" y="232"/>
                  </a:lnTo>
                  <a:lnTo>
                    <a:pt x="266" y="232"/>
                  </a:lnTo>
                  <a:lnTo>
                    <a:pt x="253" y="234"/>
                  </a:lnTo>
                  <a:lnTo>
                    <a:pt x="240" y="242"/>
                  </a:lnTo>
                  <a:lnTo>
                    <a:pt x="234" y="253"/>
                  </a:lnTo>
                  <a:lnTo>
                    <a:pt x="232" y="266"/>
                  </a:lnTo>
                  <a:lnTo>
                    <a:pt x="232" y="394"/>
                  </a:lnTo>
                  <a:lnTo>
                    <a:pt x="232" y="394"/>
                  </a:lnTo>
                  <a:lnTo>
                    <a:pt x="234" y="408"/>
                  </a:lnTo>
                  <a:lnTo>
                    <a:pt x="240" y="418"/>
                  </a:lnTo>
                  <a:lnTo>
                    <a:pt x="253" y="426"/>
                  </a:lnTo>
                  <a:lnTo>
                    <a:pt x="266" y="429"/>
                  </a:lnTo>
                  <a:lnTo>
                    <a:pt x="394" y="429"/>
                  </a:lnTo>
                  <a:lnTo>
                    <a:pt x="394" y="429"/>
                  </a:lnTo>
                  <a:lnTo>
                    <a:pt x="408" y="426"/>
                  </a:lnTo>
                  <a:lnTo>
                    <a:pt x="418" y="418"/>
                  </a:lnTo>
                  <a:lnTo>
                    <a:pt x="426" y="408"/>
                  </a:lnTo>
                  <a:lnTo>
                    <a:pt x="429" y="394"/>
                  </a:lnTo>
                  <a:lnTo>
                    <a:pt x="429" y="266"/>
                  </a:lnTo>
                  <a:lnTo>
                    <a:pt x="429" y="266"/>
                  </a:lnTo>
                  <a:lnTo>
                    <a:pt x="426" y="261"/>
                  </a:lnTo>
                  <a:lnTo>
                    <a:pt x="426" y="253"/>
                  </a:lnTo>
                  <a:lnTo>
                    <a:pt x="416" y="242"/>
                  </a:lnTo>
                  <a:lnTo>
                    <a:pt x="405" y="234"/>
                  </a:lnTo>
                  <a:lnTo>
                    <a:pt x="389" y="232"/>
                  </a:lnTo>
                  <a:lnTo>
                    <a:pt x="389" y="232"/>
                  </a:lnTo>
                  <a:close/>
                  <a:moveTo>
                    <a:pt x="394" y="394"/>
                  </a:moveTo>
                  <a:lnTo>
                    <a:pt x="266" y="394"/>
                  </a:lnTo>
                  <a:lnTo>
                    <a:pt x="266" y="266"/>
                  </a:lnTo>
                  <a:lnTo>
                    <a:pt x="394" y="266"/>
                  </a:lnTo>
                  <a:lnTo>
                    <a:pt x="394" y="394"/>
                  </a:lnTo>
                  <a:close/>
                </a:path>
              </a:pathLst>
            </a:custGeom>
            <a:solidFill>
              <a:srgbClr val="FFFFFF"/>
            </a:solidFill>
            <a:ln>
              <a:noFill/>
            </a:ln>
          </p:spPr>
          <p:txBody>
            <a:bodyPr vert="horz" wrap="square" lIns="97536" tIns="48768" rIns="97536" bIns="48768" numCol="1" anchor="t" anchorCtr="0" compatLnSpc="1">
              <a:prstTxWarp prst="textNoShape">
                <a:avLst/>
              </a:prstTxWarp>
            </a:bodyPr>
            <a:lstStyle/>
            <a:p>
              <a:pPr defTabSz="994956">
                <a:defRPr/>
              </a:pPr>
              <a:endParaRPr lang="en-US" sz="1920">
                <a:solidFill>
                  <a:srgbClr val="FFFFFF"/>
                </a:solidFill>
                <a:latin typeface="Segoe UI"/>
              </a:endParaRPr>
            </a:p>
          </p:txBody>
        </p:sp>
      </p:grpSp>
      <p:grpSp>
        <p:nvGrpSpPr>
          <p:cNvPr id="72" name="Group 19"/>
          <p:cNvGrpSpPr/>
          <p:nvPr/>
        </p:nvGrpSpPr>
        <p:grpSpPr>
          <a:xfrm>
            <a:off x="3654032" y="1523381"/>
            <a:ext cx="732822" cy="2363068"/>
            <a:chOff x="4848414" y="2112189"/>
            <a:chExt cx="687021" cy="2215376"/>
          </a:xfrm>
        </p:grpSpPr>
        <p:sp>
          <p:nvSpPr>
            <p:cNvPr id="73" name="Rectangle 54"/>
            <p:cNvSpPr/>
            <p:nvPr/>
          </p:nvSpPr>
          <p:spPr bwMode="auto">
            <a:xfrm>
              <a:off x="4848675" y="2638884"/>
              <a:ext cx="686760" cy="1688681"/>
            </a:xfrm>
            <a:prstGeom prst="rect">
              <a:avLst/>
            </a:prstGeom>
            <a:solidFill>
              <a:srgbClr val="0078D7"/>
            </a:solidFill>
            <a:ln w="9525" cap="flat" cmpd="sng" algn="ctr">
              <a:noFill/>
              <a:prstDash val="solid"/>
              <a:headEnd type="none" w="med" len="med"/>
              <a:tailEnd type="none" w="med" len="med"/>
            </a:ln>
            <a:effectLst/>
          </p:spPr>
          <p:txBody>
            <a:bodyPr vert="vert270" wrap="square" lIns="99492" tIns="682752" rIns="99492" bIns="49746" numCol="1" rtlCol="0" anchor="ctr" anchorCtr="0" compatLnSpc="1">
              <a:prstTxWarp prst="textNoShape">
                <a:avLst/>
              </a:prstTxWarp>
            </a:bodyPr>
            <a:lstStyle/>
            <a:p>
              <a:pPr defTabSz="994668" fontAlgn="base">
                <a:spcBef>
                  <a:spcPct val="0"/>
                </a:spcBef>
                <a:spcAft>
                  <a:spcPct val="0"/>
                </a:spcAft>
              </a:pPr>
              <a:endParaRPr lang="en-US" sz="1173" dirty="0">
                <a:gradFill>
                  <a:gsLst>
                    <a:gs pos="0">
                      <a:srgbClr val="FFFFFF"/>
                    </a:gs>
                    <a:gs pos="100000">
                      <a:srgbClr val="FFFFFF"/>
                    </a:gs>
                  </a:gsLst>
                  <a:lin ang="5400000" scaled="0"/>
                </a:gradFill>
                <a:latin typeface="Segoe UI"/>
              </a:endParaRPr>
            </a:p>
          </p:txBody>
        </p:sp>
        <p:sp>
          <p:nvSpPr>
            <p:cNvPr id="74" name="Rectangle 42"/>
            <p:cNvSpPr/>
            <p:nvPr/>
          </p:nvSpPr>
          <p:spPr bwMode="auto">
            <a:xfrm>
              <a:off x="4848414" y="2112189"/>
              <a:ext cx="686760" cy="1740702"/>
            </a:xfrm>
            <a:prstGeom prst="rect">
              <a:avLst/>
            </a:prstGeom>
            <a:solidFill>
              <a:srgbClr val="0078D7"/>
            </a:solidFill>
            <a:ln w="9525" cap="flat" cmpd="sng" algn="ctr">
              <a:noFill/>
              <a:prstDash val="solid"/>
              <a:headEnd type="none" w="med" len="med"/>
              <a:tailEnd type="none" w="med" len="med"/>
            </a:ln>
            <a:effectLst/>
          </p:spPr>
          <p:txBody>
            <a:bodyPr vert="vert270" wrap="square" lIns="99492" tIns="682752" rIns="99492" bIns="49746" numCol="1" rtlCol="0" anchor="ctr" anchorCtr="0" compatLnSpc="1">
              <a:prstTxWarp prst="textNoShape">
                <a:avLst/>
              </a:prstTxWarp>
            </a:bodyPr>
            <a:lstStyle/>
            <a:p>
              <a:pPr defTabSz="994668" fontAlgn="base">
                <a:spcBef>
                  <a:spcPct val="0"/>
                </a:spcBef>
                <a:spcAft>
                  <a:spcPct val="0"/>
                </a:spcAft>
                <a:defRPr/>
              </a:pPr>
              <a:r>
                <a:rPr lang="en-US" sz="1707" dirty="0">
                  <a:gradFill>
                    <a:gsLst>
                      <a:gs pos="0">
                        <a:srgbClr val="FFFFFF"/>
                      </a:gs>
                      <a:gs pos="100000">
                        <a:srgbClr val="FFFFFF"/>
                      </a:gs>
                    </a:gsLst>
                    <a:lin ang="5400000" scaled="0"/>
                  </a:gradFill>
                  <a:latin typeface="Segoe UI"/>
                </a:rPr>
                <a:t>Files</a:t>
              </a:r>
            </a:p>
            <a:p>
              <a:pPr defTabSz="994668" fontAlgn="base">
                <a:spcBef>
                  <a:spcPct val="0"/>
                </a:spcBef>
                <a:spcAft>
                  <a:spcPct val="0"/>
                </a:spcAft>
                <a:defRPr/>
              </a:pPr>
              <a:r>
                <a:rPr lang="en-US" sz="1280" dirty="0">
                  <a:gradFill>
                    <a:gsLst>
                      <a:gs pos="0">
                        <a:srgbClr val="FFFFFF"/>
                      </a:gs>
                      <a:gs pos="100000">
                        <a:srgbClr val="FFFFFF"/>
                      </a:gs>
                    </a:gsLst>
                    <a:lin ang="5400000" scaled="0"/>
                  </a:gradFill>
                  <a:latin typeface="Segoe UI"/>
                </a:rPr>
                <a:t>(</a:t>
              </a:r>
              <a:r>
                <a:rPr lang="en-US" sz="1173" i="1" dirty="0">
                  <a:gradFill>
                    <a:gsLst>
                      <a:gs pos="0">
                        <a:srgbClr val="FFFFFF"/>
                      </a:gs>
                      <a:gs pos="100000">
                        <a:srgbClr val="FFFFFF"/>
                      </a:gs>
                    </a:gsLst>
                    <a:lin ang="5400000" scaled="0"/>
                  </a:gradFill>
                  <a:latin typeface="Segoe UI"/>
                </a:rPr>
                <a:t>in OneDrive FB</a:t>
              </a:r>
              <a:r>
                <a:rPr lang="en-US" sz="1280" dirty="0">
                  <a:gradFill>
                    <a:gsLst>
                      <a:gs pos="0">
                        <a:srgbClr val="FFFFFF"/>
                      </a:gs>
                      <a:gs pos="100000">
                        <a:srgbClr val="FFFFFF"/>
                      </a:gs>
                    </a:gsLst>
                    <a:lin ang="5400000" scaled="0"/>
                  </a:gradFill>
                  <a:latin typeface="Segoe UI"/>
                </a:rPr>
                <a:t>)</a:t>
              </a:r>
              <a:endParaRPr lang="en-US" sz="1707" dirty="0">
                <a:gradFill>
                  <a:gsLst>
                    <a:gs pos="0">
                      <a:srgbClr val="FFFFFF"/>
                    </a:gs>
                    <a:gs pos="100000">
                      <a:srgbClr val="FFFFFF"/>
                    </a:gs>
                  </a:gsLst>
                  <a:lin ang="5400000" scaled="0"/>
                </a:gradFill>
                <a:latin typeface="Segoe UI"/>
              </a:endParaRPr>
            </a:p>
          </p:txBody>
        </p:sp>
        <p:sp>
          <p:nvSpPr>
            <p:cNvPr id="75" name="Freeform 22"/>
            <p:cNvSpPr>
              <a:spLocks noChangeAspect="1" noEditPoints="1"/>
            </p:cNvSpPr>
            <p:nvPr/>
          </p:nvSpPr>
          <p:spPr bwMode="black">
            <a:xfrm>
              <a:off x="4974249" y="3932455"/>
              <a:ext cx="433049" cy="270189"/>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FFFFFF"/>
            </a:solidFill>
            <a:ln>
              <a:noFill/>
            </a:ln>
          </p:spPr>
          <p:txBody>
            <a:bodyPr vert="horz" wrap="square" lIns="97536" tIns="48768" rIns="97536" bIns="48768" numCol="1" anchor="t" anchorCtr="0" compatLnSpc="1">
              <a:prstTxWarp prst="textNoShape">
                <a:avLst/>
              </a:prstTxWarp>
            </a:bodyPr>
            <a:lstStyle/>
            <a:p>
              <a:pPr defTabSz="994956">
                <a:defRPr/>
              </a:pPr>
              <a:endParaRPr lang="en-US" sz="1920" dirty="0">
                <a:solidFill>
                  <a:srgbClr val="FFFFFF"/>
                </a:solidFill>
                <a:latin typeface="Segoe UI"/>
              </a:endParaRPr>
            </a:p>
          </p:txBody>
        </p:sp>
      </p:grpSp>
      <p:grpSp>
        <p:nvGrpSpPr>
          <p:cNvPr id="76" name="Group 37"/>
          <p:cNvGrpSpPr/>
          <p:nvPr/>
        </p:nvGrpSpPr>
        <p:grpSpPr>
          <a:xfrm>
            <a:off x="4462993" y="1537013"/>
            <a:ext cx="733156" cy="2349437"/>
            <a:chOff x="5618466" y="2112189"/>
            <a:chExt cx="687334" cy="2202597"/>
          </a:xfrm>
        </p:grpSpPr>
        <p:sp>
          <p:nvSpPr>
            <p:cNvPr id="77" name="Rectangle 54"/>
            <p:cNvSpPr/>
            <p:nvPr/>
          </p:nvSpPr>
          <p:spPr bwMode="auto">
            <a:xfrm>
              <a:off x="5618466" y="2626105"/>
              <a:ext cx="686760" cy="1688681"/>
            </a:xfrm>
            <a:prstGeom prst="rect">
              <a:avLst/>
            </a:prstGeom>
            <a:solidFill>
              <a:srgbClr val="0078D7"/>
            </a:solidFill>
            <a:ln w="9525" cap="flat" cmpd="sng" algn="ctr">
              <a:noFill/>
              <a:prstDash val="solid"/>
              <a:headEnd type="none" w="med" len="med"/>
              <a:tailEnd type="none" w="med" len="med"/>
            </a:ln>
            <a:effectLst/>
          </p:spPr>
          <p:txBody>
            <a:bodyPr vert="vert270" wrap="square" lIns="99492" tIns="682752" rIns="99492" bIns="49746" numCol="1" rtlCol="0" anchor="ctr" anchorCtr="0" compatLnSpc="1">
              <a:prstTxWarp prst="textNoShape">
                <a:avLst/>
              </a:prstTxWarp>
            </a:bodyPr>
            <a:lstStyle/>
            <a:p>
              <a:pPr defTabSz="994668" fontAlgn="base">
                <a:spcBef>
                  <a:spcPct val="0"/>
                </a:spcBef>
                <a:spcAft>
                  <a:spcPct val="0"/>
                </a:spcAft>
              </a:pPr>
              <a:endParaRPr lang="en-US" sz="1173" dirty="0">
                <a:gradFill>
                  <a:gsLst>
                    <a:gs pos="0">
                      <a:srgbClr val="FFFFFF"/>
                    </a:gs>
                    <a:gs pos="100000">
                      <a:srgbClr val="FFFFFF"/>
                    </a:gs>
                  </a:gsLst>
                  <a:lin ang="5400000" scaled="0"/>
                </a:gradFill>
                <a:latin typeface="Segoe UI"/>
              </a:endParaRPr>
            </a:p>
          </p:txBody>
        </p:sp>
        <p:sp>
          <p:nvSpPr>
            <p:cNvPr id="78" name="Rectangle 46"/>
            <p:cNvSpPr/>
            <p:nvPr/>
          </p:nvSpPr>
          <p:spPr bwMode="auto">
            <a:xfrm>
              <a:off x="5619040" y="2112189"/>
              <a:ext cx="686760" cy="1689202"/>
            </a:xfrm>
            <a:prstGeom prst="rect">
              <a:avLst/>
            </a:prstGeom>
            <a:solidFill>
              <a:srgbClr val="0078D7"/>
            </a:solidFill>
            <a:ln w="9525" cap="flat" cmpd="sng" algn="ctr">
              <a:noFill/>
              <a:prstDash val="dash"/>
              <a:headEnd type="none" w="med" len="med"/>
              <a:tailEnd type="none" w="med" len="med"/>
            </a:ln>
            <a:effectLst/>
          </p:spPr>
          <p:txBody>
            <a:bodyPr vert="vert270" wrap="square" lIns="97536" tIns="97536" rIns="97536" bIns="0" numCol="1" rtlCol="0" anchor="ctr" anchorCtr="0" compatLnSpc="1">
              <a:prstTxWarp prst="textNoShape">
                <a:avLst/>
              </a:prstTxWarp>
            </a:bodyPr>
            <a:lstStyle/>
            <a:p>
              <a:pPr algn="just" defTabSz="994668" fontAlgn="base">
                <a:spcBef>
                  <a:spcPct val="0"/>
                </a:spcBef>
                <a:spcAft>
                  <a:spcPct val="0"/>
                </a:spcAft>
              </a:pPr>
              <a:r>
                <a:rPr lang="en-US" sz="1707" dirty="0">
                  <a:gradFill>
                    <a:gsLst>
                      <a:gs pos="0">
                        <a:srgbClr val="FFFFFF"/>
                      </a:gs>
                      <a:gs pos="100000">
                        <a:srgbClr val="FFFFFF"/>
                      </a:gs>
                    </a:gsLst>
                    <a:lin ang="5400000" scaled="0"/>
                  </a:gradFill>
                  <a:latin typeface="Segoe UI"/>
                </a:rPr>
                <a:t>Notebook</a:t>
              </a:r>
            </a:p>
            <a:p>
              <a:pPr algn="just" defTabSz="994668" fontAlgn="base">
                <a:spcBef>
                  <a:spcPct val="0"/>
                </a:spcBef>
                <a:spcAft>
                  <a:spcPct val="0"/>
                </a:spcAft>
              </a:pPr>
              <a:r>
                <a:rPr lang="en-US" sz="1173" i="1" dirty="0">
                  <a:gradFill>
                    <a:gsLst>
                      <a:gs pos="0">
                        <a:srgbClr val="FFFFFF"/>
                      </a:gs>
                      <a:gs pos="100000">
                        <a:srgbClr val="FFFFFF"/>
                      </a:gs>
                    </a:gsLst>
                    <a:lin ang="5400000" scaled="0"/>
                  </a:gradFill>
                  <a:latin typeface="Segoe UI"/>
                </a:rPr>
                <a:t>(in OneNote Online</a:t>
              </a:r>
              <a:r>
                <a:rPr lang="en-US" sz="1707" dirty="0">
                  <a:gradFill>
                    <a:gsLst>
                      <a:gs pos="0">
                        <a:srgbClr val="FFFFFF"/>
                      </a:gs>
                      <a:gs pos="100000">
                        <a:srgbClr val="FFFFFF"/>
                      </a:gs>
                    </a:gsLst>
                    <a:lin ang="5400000" scaled="0"/>
                  </a:gradFill>
                  <a:latin typeface="Segoe UI"/>
                </a:rPr>
                <a:t>)</a:t>
              </a:r>
            </a:p>
          </p:txBody>
        </p:sp>
        <p:pic>
          <p:nvPicPr>
            <p:cNvPr id="79"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0283" y="3852890"/>
              <a:ext cx="430917" cy="410397"/>
            </a:xfrm>
            <a:prstGeom prst="rect">
              <a:avLst/>
            </a:prstGeom>
          </p:spPr>
        </p:pic>
      </p:grpSp>
      <p:grpSp>
        <p:nvGrpSpPr>
          <p:cNvPr id="80" name="Group 11"/>
          <p:cNvGrpSpPr/>
          <p:nvPr/>
        </p:nvGrpSpPr>
        <p:grpSpPr>
          <a:xfrm>
            <a:off x="2842721" y="1520509"/>
            <a:ext cx="735172" cy="2365940"/>
            <a:chOff x="4081764" y="2112189"/>
            <a:chExt cx="689224" cy="2218069"/>
          </a:xfrm>
        </p:grpSpPr>
        <p:sp>
          <p:nvSpPr>
            <p:cNvPr id="81" name="Rectangle 54"/>
            <p:cNvSpPr/>
            <p:nvPr/>
          </p:nvSpPr>
          <p:spPr bwMode="auto">
            <a:xfrm>
              <a:off x="4084228" y="2641577"/>
              <a:ext cx="686760" cy="1688681"/>
            </a:xfrm>
            <a:prstGeom prst="rect">
              <a:avLst/>
            </a:prstGeom>
            <a:solidFill>
              <a:srgbClr val="0078D7"/>
            </a:solidFill>
            <a:ln w="9525" cap="flat" cmpd="sng" algn="ctr">
              <a:noFill/>
              <a:prstDash val="solid"/>
              <a:headEnd type="none" w="med" len="med"/>
              <a:tailEnd type="none" w="med" len="med"/>
            </a:ln>
            <a:effectLst/>
          </p:spPr>
          <p:txBody>
            <a:bodyPr vert="vert270" wrap="square" lIns="99492" tIns="682752" rIns="99492" bIns="49746" numCol="1" rtlCol="0" anchor="ctr" anchorCtr="0" compatLnSpc="1">
              <a:prstTxWarp prst="textNoShape">
                <a:avLst/>
              </a:prstTxWarp>
            </a:bodyPr>
            <a:lstStyle/>
            <a:p>
              <a:pPr defTabSz="994668" fontAlgn="base">
                <a:spcBef>
                  <a:spcPct val="0"/>
                </a:spcBef>
                <a:spcAft>
                  <a:spcPct val="0"/>
                </a:spcAft>
              </a:pPr>
              <a:endParaRPr lang="en-US" sz="1173" dirty="0">
                <a:gradFill>
                  <a:gsLst>
                    <a:gs pos="0">
                      <a:srgbClr val="FFFFFF"/>
                    </a:gs>
                    <a:gs pos="100000">
                      <a:srgbClr val="FFFFFF"/>
                    </a:gs>
                  </a:gsLst>
                  <a:lin ang="5400000" scaled="0"/>
                </a:gradFill>
                <a:latin typeface="Segoe UI"/>
              </a:endParaRPr>
            </a:p>
          </p:txBody>
        </p:sp>
        <p:sp>
          <p:nvSpPr>
            <p:cNvPr id="82" name="Rectangle 19"/>
            <p:cNvSpPr/>
            <p:nvPr/>
          </p:nvSpPr>
          <p:spPr bwMode="auto">
            <a:xfrm>
              <a:off x="4081764" y="2112189"/>
              <a:ext cx="686760" cy="1740700"/>
            </a:xfrm>
            <a:prstGeom prst="rect">
              <a:avLst/>
            </a:prstGeom>
            <a:solidFill>
              <a:srgbClr val="0078D7"/>
            </a:solidFill>
            <a:ln w="9525" cap="flat" cmpd="sng" algn="ctr">
              <a:noFill/>
              <a:prstDash val="solid"/>
              <a:headEnd type="none" w="med" len="med"/>
              <a:tailEnd type="none" w="med" len="med"/>
            </a:ln>
            <a:effectLst/>
          </p:spPr>
          <p:txBody>
            <a:bodyPr vert="vert270" wrap="square" lIns="99492" tIns="97536" rIns="99492" bIns="49746" numCol="1" rtlCol="0" anchor="ctr" anchorCtr="0" compatLnSpc="1">
              <a:prstTxWarp prst="textNoShape">
                <a:avLst/>
              </a:prstTxWarp>
            </a:bodyPr>
            <a:lstStyle/>
            <a:p>
              <a:pPr defTabSz="994668" fontAlgn="base">
                <a:spcBef>
                  <a:spcPct val="0"/>
                </a:spcBef>
                <a:spcAft>
                  <a:spcPct val="0"/>
                </a:spcAft>
              </a:pPr>
              <a:r>
                <a:rPr lang="en-US" sz="1707" dirty="0">
                  <a:gradFill>
                    <a:gsLst>
                      <a:gs pos="0">
                        <a:srgbClr val="FFFFFF"/>
                      </a:gs>
                      <a:gs pos="100000">
                        <a:srgbClr val="FFFFFF"/>
                      </a:gs>
                    </a:gsLst>
                    <a:lin ang="5400000" scaled="0"/>
                  </a:gradFill>
                  <a:latin typeface="Segoe UI"/>
                </a:rPr>
                <a:t>Conversations</a:t>
              </a:r>
              <a:r>
                <a:rPr lang="en-US" sz="1707" i="1" dirty="0">
                  <a:gradFill>
                    <a:gsLst>
                      <a:gs pos="0">
                        <a:srgbClr val="FFFFFF"/>
                      </a:gs>
                      <a:gs pos="100000">
                        <a:srgbClr val="FFFFFF"/>
                      </a:gs>
                    </a:gsLst>
                    <a:lin ang="5400000" scaled="0"/>
                  </a:gradFill>
                  <a:latin typeface="Segoe UI"/>
                </a:rPr>
                <a:t> </a:t>
              </a:r>
            </a:p>
            <a:p>
              <a:pPr defTabSz="994668" fontAlgn="base">
                <a:spcBef>
                  <a:spcPct val="0"/>
                </a:spcBef>
                <a:spcAft>
                  <a:spcPct val="0"/>
                </a:spcAft>
              </a:pPr>
              <a:r>
                <a:rPr lang="en-US" sz="1173" i="1" dirty="0">
                  <a:gradFill>
                    <a:gsLst>
                      <a:gs pos="0">
                        <a:srgbClr val="FFFFFF"/>
                      </a:gs>
                      <a:gs pos="100000">
                        <a:srgbClr val="FFFFFF"/>
                      </a:gs>
                    </a:gsLst>
                    <a:lin ang="5400000" scaled="0"/>
                  </a:gradFill>
                  <a:latin typeface="Segoe UI"/>
                </a:rPr>
                <a:t>(in Outlook)</a:t>
              </a:r>
              <a:endParaRPr lang="en-US" sz="1173" dirty="0">
                <a:gradFill>
                  <a:gsLst>
                    <a:gs pos="0">
                      <a:srgbClr val="FFFFFF"/>
                    </a:gs>
                    <a:gs pos="100000">
                      <a:srgbClr val="FFFFFF"/>
                    </a:gs>
                  </a:gsLst>
                  <a:lin ang="5400000" scaled="0"/>
                </a:gradFill>
                <a:latin typeface="Segoe UI"/>
              </a:endParaRPr>
            </a:p>
          </p:txBody>
        </p:sp>
        <p:pic>
          <p:nvPicPr>
            <p:cNvPr id="83" name="Picture 11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2965" y="3882817"/>
              <a:ext cx="373330" cy="350545"/>
            </a:xfrm>
            <a:prstGeom prst="rect">
              <a:avLst/>
            </a:prstGeom>
          </p:spPr>
        </p:pic>
      </p:grpSp>
      <p:grpSp>
        <p:nvGrpSpPr>
          <p:cNvPr id="84" name="Group 33"/>
          <p:cNvGrpSpPr/>
          <p:nvPr/>
        </p:nvGrpSpPr>
        <p:grpSpPr>
          <a:xfrm>
            <a:off x="6060778" y="1542807"/>
            <a:ext cx="665968" cy="2343643"/>
            <a:chOff x="7110060" y="2156053"/>
            <a:chExt cx="686779" cy="2153302"/>
          </a:xfrm>
        </p:grpSpPr>
        <p:sp>
          <p:nvSpPr>
            <p:cNvPr id="85" name="Rectangle 54"/>
            <p:cNvSpPr/>
            <p:nvPr/>
          </p:nvSpPr>
          <p:spPr bwMode="auto">
            <a:xfrm>
              <a:off x="7110060" y="2620672"/>
              <a:ext cx="686760" cy="1688681"/>
            </a:xfrm>
            <a:prstGeom prst="rect">
              <a:avLst/>
            </a:prstGeom>
            <a:solidFill>
              <a:srgbClr val="2F752E"/>
            </a:solidFill>
            <a:ln w="9525" cap="flat" cmpd="sng" algn="ctr">
              <a:noFill/>
              <a:prstDash val="solid"/>
              <a:headEnd type="none" w="med" len="med"/>
              <a:tailEnd type="none" w="med" len="med"/>
            </a:ln>
            <a:effectLst/>
          </p:spPr>
          <p:txBody>
            <a:bodyPr vert="vert270" wrap="square" lIns="99492" tIns="682752" rIns="99492" bIns="49746" numCol="1" rtlCol="0" anchor="ctr" anchorCtr="0" compatLnSpc="1">
              <a:prstTxWarp prst="textNoShape">
                <a:avLst/>
              </a:prstTxWarp>
            </a:bodyPr>
            <a:lstStyle/>
            <a:p>
              <a:pPr defTabSz="994668" fontAlgn="base">
                <a:spcBef>
                  <a:spcPct val="0"/>
                </a:spcBef>
                <a:spcAft>
                  <a:spcPct val="0"/>
                </a:spcAft>
              </a:pPr>
              <a:endParaRPr lang="en-US" sz="1173" dirty="0">
                <a:gradFill>
                  <a:gsLst>
                    <a:gs pos="0">
                      <a:srgbClr val="FFFFFF"/>
                    </a:gs>
                    <a:gs pos="100000">
                      <a:srgbClr val="FFFFFF"/>
                    </a:gs>
                  </a:gsLst>
                  <a:lin ang="5400000" scaled="0"/>
                </a:gradFill>
                <a:latin typeface="Segoe UI"/>
              </a:endParaRPr>
            </a:p>
          </p:txBody>
        </p:sp>
        <p:grpSp>
          <p:nvGrpSpPr>
            <p:cNvPr id="86" name="Group 8"/>
            <p:cNvGrpSpPr/>
            <p:nvPr/>
          </p:nvGrpSpPr>
          <p:grpSpPr>
            <a:xfrm>
              <a:off x="7110079" y="2156053"/>
              <a:ext cx="686760" cy="2153302"/>
              <a:chOff x="5597654" y="1184460"/>
              <a:chExt cx="686760" cy="2153302"/>
            </a:xfrm>
          </p:grpSpPr>
          <p:sp>
            <p:nvSpPr>
              <p:cNvPr id="87" name="Rectangle 46"/>
              <p:cNvSpPr/>
              <p:nvPr/>
            </p:nvSpPr>
            <p:spPr bwMode="auto">
              <a:xfrm>
                <a:off x="5597654" y="1184460"/>
                <a:ext cx="686760" cy="1696837"/>
              </a:xfrm>
              <a:prstGeom prst="rect">
                <a:avLst/>
              </a:prstGeom>
              <a:solidFill>
                <a:srgbClr val="2F752E"/>
              </a:solidFill>
              <a:ln w="9525" cap="flat" cmpd="sng" algn="ctr">
                <a:noFill/>
                <a:prstDash val="dash"/>
                <a:headEnd type="none" w="med" len="med"/>
                <a:tailEnd type="none" w="med" len="med"/>
              </a:ln>
              <a:effectLst/>
            </p:spPr>
            <p:txBody>
              <a:bodyPr vert="vert270" wrap="square" lIns="99492" tIns="682752" rIns="99492" bIns="49746" numCol="1" rtlCol="0" anchor="ctr" anchorCtr="0" compatLnSpc="1">
                <a:prstTxWarp prst="textNoShape">
                  <a:avLst/>
                </a:prstTxWarp>
              </a:bodyPr>
              <a:lstStyle/>
              <a:p>
                <a:pPr defTabSz="994668" fontAlgn="base">
                  <a:spcBef>
                    <a:spcPct val="0"/>
                  </a:spcBef>
                  <a:spcAft>
                    <a:spcPct val="0"/>
                  </a:spcAft>
                  <a:defRPr/>
                </a:pPr>
                <a:r>
                  <a:rPr lang="en-US" sz="1707" dirty="0">
                    <a:gradFill>
                      <a:gsLst>
                        <a:gs pos="0">
                          <a:srgbClr val="FFFFFF"/>
                        </a:gs>
                        <a:gs pos="100000">
                          <a:srgbClr val="FFFFFF"/>
                        </a:gs>
                      </a:gsLst>
                      <a:lin ang="5400000" scaled="0"/>
                    </a:gradFill>
                    <a:latin typeface="Segoe UI"/>
                  </a:rPr>
                  <a:t>Plans</a:t>
                </a:r>
              </a:p>
              <a:p>
                <a:pPr defTabSz="994668" fontAlgn="base">
                  <a:spcBef>
                    <a:spcPct val="0"/>
                  </a:spcBef>
                  <a:spcAft>
                    <a:spcPct val="0"/>
                  </a:spcAft>
                  <a:defRPr/>
                </a:pPr>
                <a:r>
                  <a:rPr lang="en-US" sz="1280" i="1" dirty="0">
                    <a:gradFill>
                      <a:gsLst>
                        <a:gs pos="0">
                          <a:srgbClr val="FFFFFF"/>
                        </a:gs>
                        <a:gs pos="100000">
                          <a:srgbClr val="FFFFFF"/>
                        </a:gs>
                      </a:gsLst>
                      <a:lin ang="5400000" scaled="0"/>
                    </a:gradFill>
                    <a:latin typeface="Segoe UI"/>
                  </a:rPr>
                  <a:t>(in Planner)</a:t>
                </a:r>
              </a:p>
            </p:txBody>
          </p:sp>
          <p:pic>
            <p:nvPicPr>
              <p:cNvPr id="88" name="Picture 2" descr="Introducing Office 365 Planner 1 - green"/>
              <p:cNvPicPr>
                <a:picLocks noChangeAspect="1" noChangeArrowheads="1"/>
              </p:cNvPicPr>
              <p:nvPr/>
            </p:nvPicPr>
            <p:blipFill rotWithShape="1">
              <a:blip r:embed="rId7">
                <a:extLst>
                  <a:ext uri="{28A0092B-C50C-407E-A947-70E740481C1C}">
                    <a14:useLocalDpi xmlns:a14="http://schemas.microsoft.com/office/drawing/2010/main" val="0"/>
                  </a:ext>
                </a:extLst>
              </a:blip>
              <a:srcRect l="19566" t="25424" r="22800" b="34215"/>
              <a:stretch/>
            </p:blipFill>
            <p:spPr bwMode="auto">
              <a:xfrm>
                <a:off x="5607717" y="2877562"/>
                <a:ext cx="640462" cy="460200"/>
              </a:xfrm>
              <a:prstGeom prst="rect">
                <a:avLst/>
              </a:prstGeom>
              <a:solidFill>
                <a:srgbClr val="005EA4"/>
              </a:solidFill>
              <a:ln w="9525" cap="flat" cmpd="sng" algn="ctr">
                <a:noFill/>
                <a:prstDash val="solid"/>
                <a:headEnd type="none" w="med" len="med"/>
                <a:tailEnd type="none" w="med" len="med"/>
              </a:ln>
              <a:effectLst/>
              <a:extLst/>
            </p:spPr>
          </p:pic>
        </p:grpSp>
      </p:grpSp>
      <p:grpSp>
        <p:nvGrpSpPr>
          <p:cNvPr id="89" name="Group 35"/>
          <p:cNvGrpSpPr/>
          <p:nvPr/>
        </p:nvGrpSpPr>
        <p:grpSpPr>
          <a:xfrm>
            <a:off x="7714826" y="1589594"/>
            <a:ext cx="733379" cy="2296855"/>
            <a:chOff x="7875215" y="2156052"/>
            <a:chExt cx="687543" cy="2153302"/>
          </a:xfrm>
        </p:grpSpPr>
        <p:sp>
          <p:nvSpPr>
            <p:cNvPr id="90" name="Rectangle 54"/>
            <p:cNvSpPr/>
            <p:nvPr/>
          </p:nvSpPr>
          <p:spPr bwMode="auto">
            <a:xfrm>
              <a:off x="7875215" y="2620673"/>
              <a:ext cx="686760" cy="1688681"/>
            </a:xfrm>
            <a:prstGeom prst="rect">
              <a:avLst/>
            </a:prstGeom>
            <a:solidFill>
              <a:srgbClr val="005EA4"/>
            </a:solidFill>
            <a:ln w="9525" cap="flat" cmpd="sng" algn="ctr">
              <a:noFill/>
              <a:prstDash val="solid"/>
              <a:headEnd type="none" w="med" len="med"/>
              <a:tailEnd type="none" w="med" len="med"/>
            </a:ln>
            <a:effectLst/>
          </p:spPr>
          <p:txBody>
            <a:bodyPr vert="vert270" wrap="square" lIns="99492" tIns="682752" rIns="99492" bIns="49746" numCol="1" rtlCol="0" anchor="ctr" anchorCtr="0" compatLnSpc="1">
              <a:prstTxWarp prst="textNoShape">
                <a:avLst/>
              </a:prstTxWarp>
            </a:bodyPr>
            <a:lstStyle/>
            <a:p>
              <a:pPr defTabSz="994668" fontAlgn="base">
                <a:spcBef>
                  <a:spcPct val="0"/>
                </a:spcBef>
                <a:spcAft>
                  <a:spcPct val="0"/>
                </a:spcAft>
              </a:pPr>
              <a:endParaRPr lang="en-US" sz="1173" dirty="0">
                <a:gradFill>
                  <a:gsLst>
                    <a:gs pos="0">
                      <a:srgbClr val="FFFFFF"/>
                    </a:gs>
                    <a:gs pos="100000">
                      <a:srgbClr val="FFFFFF"/>
                    </a:gs>
                  </a:gsLst>
                  <a:lin ang="5400000" scaled="0"/>
                </a:gradFill>
                <a:latin typeface="Segoe UI"/>
              </a:endParaRPr>
            </a:p>
          </p:txBody>
        </p:sp>
        <p:grpSp>
          <p:nvGrpSpPr>
            <p:cNvPr id="91" name="Group 1155"/>
            <p:cNvGrpSpPr/>
            <p:nvPr/>
          </p:nvGrpSpPr>
          <p:grpSpPr>
            <a:xfrm>
              <a:off x="7875998" y="2156052"/>
              <a:ext cx="686760" cy="2062147"/>
              <a:chOff x="5837120" y="3415160"/>
              <a:chExt cx="686760" cy="2062147"/>
            </a:xfrm>
            <a:solidFill>
              <a:srgbClr val="5C2D91"/>
            </a:solidFill>
          </p:grpSpPr>
          <p:sp>
            <p:nvSpPr>
              <p:cNvPr id="92" name="Rectangle 66"/>
              <p:cNvSpPr/>
              <p:nvPr/>
            </p:nvSpPr>
            <p:spPr bwMode="auto">
              <a:xfrm>
                <a:off x="5837120" y="3415160"/>
                <a:ext cx="686760" cy="1645339"/>
              </a:xfrm>
              <a:prstGeom prst="rect">
                <a:avLst/>
              </a:prstGeom>
              <a:solidFill>
                <a:srgbClr val="005EA4"/>
              </a:solidFill>
              <a:ln w="9525" cap="flat" cmpd="sng" algn="ctr">
                <a:noFill/>
                <a:prstDash val="solid"/>
                <a:headEnd type="none" w="med" len="med"/>
                <a:tailEnd type="none" w="med" len="med"/>
              </a:ln>
              <a:effectLst/>
            </p:spPr>
            <p:txBody>
              <a:bodyPr vert="vert270" wrap="square" lIns="99492" tIns="682752" rIns="99492" bIns="49746" numCol="1" rtlCol="0" anchor="ctr" anchorCtr="0" compatLnSpc="1">
                <a:prstTxWarp prst="textNoShape">
                  <a:avLst/>
                </a:prstTxWarp>
              </a:bodyPr>
              <a:lstStyle/>
              <a:p>
                <a:pPr defTabSz="994668" fontAlgn="base">
                  <a:spcBef>
                    <a:spcPct val="0"/>
                  </a:spcBef>
                  <a:spcAft>
                    <a:spcPct val="0"/>
                  </a:spcAft>
                  <a:defRPr/>
                </a:pPr>
                <a:r>
                  <a:rPr lang="en-US" sz="1707" i="1" dirty="0">
                    <a:gradFill>
                      <a:gsLst>
                        <a:gs pos="0">
                          <a:srgbClr val="FFFFFF"/>
                        </a:gs>
                        <a:gs pos="100000">
                          <a:srgbClr val="FFFFFF"/>
                        </a:gs>
                      </a:gsLst>
                      <a:lin ang="5400000" scaled="0"/>
                    </a:gradFill>
                    <a:latin typeface="Segoe UI"/>
                  </a:rPr>
                  <a:t>Dynamics CRM</a:t>
                </a:r>
              </a:p>
            </p:txBody>
          </p:sp>
          <p:sp>
            <p:nvSpPr>
              <p:cNvPr id="93" name="Freeform 144"/>
              <p:cNvSpPr>
                <a:spLocks noChangeAspect="1" noEditPoints="1"/>
              </p:cNvSpPr>
              <p:nvPr/>
            </p:nvSpPr>
            <p:spPr bwMode="black">
              <a:xfrm>
                <a:off x="5985876" y="5111629"/>
                <a:ext cx="389247" cy="365678"/>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rgbClr val="FFFFFF"/>
              </a:solidFill>
              <a:ln>
                <a:noFill/>
              </a:ln>
              <a:extLst/>
            </p:spPr>
            <p:txBody>
              <a:bodyPr vert="horz" wrap="square" lIns="97536" tIns="48768" rIns="97536" bIns="48768" numCol="1" anchor="t" anchorCtr="0" compatLnSpc="1">
                <a:prstTxWarp prst="textNoShape">
                  <a:avLst/>
                </a:prstTxWarp>
              </a:bodyPr>
              <a:lstStyle/>
              <a:p>
                <a:pPr defTabSz="994956">
                  <a:defRPr/>
                </a:pPr>
                <a:endParaRPr lang="en-US" sz="1920" dirty="0">
                  <a:solidFill>
                    <a:srgbClr val="FFFFFF"/>
                  </a:solidFill>
                  <a:latin typeface="Segoe UI"/>
                </a:endParaRPr>
              </a:p>
            </p:txBody>
          </p:sp>
        </p:grpSp>
      </p:grpSp>
      <p:grpSp>
        <p:nvGrpSpPr>
          <p:cNvPr id="94" name="Group 10"/>
          <p:cNvGrpSpPr/>
          <p:nvPr/>
        </p:nvGrpSpPr>
        <p:grpSpPr>
          <a:xfrm>
            <a:off x="2032448" y="1542807"/>
            <a:ext cx="734134" cy="2343643"/>
            <a:chOff x="3337767" y="1296665"/>
            <a:chExt cx="688251" cy="3012690"/>
          </a:xfrm>
        </p:grpSpPr>
        <p:sp>
          <p:nvSpPr>
            <p:cNvPr id="95" name="Rectangle 54"/>
            <p:cNvSpPr/>
            <p:nvPr/>
          </p:nvSpPr>
          <p:spPr bwMode="auto">
            <a:xfrm>
              <a:off x="3339258" y="2620674"/>
              <a:ext cx="686760" cy="1688681"/>
            </a:xfrm>
            <a:prstGeom prst="rect">
              <a:avLst/>
            </a:prstGeom>
            <a:solidFill>
              <a:srgbClr val="0078D7"/>
            </a:solidFill>
            <a:ln w="9525" cap="flat" cmpd="sng" algn="ctr">
              <a:noFill/>
              <a:prstDash val="solid"/>
              <a:headEnd type="none" w="med" len="med"/>
              <a:tailEnd type="none" w="med" len="med"/>
            </a:ln>
            <a:effectLst/>
          </p:spPr>
          <p:txBody>
            <a:bodyPr vert="vert270" wrap="square" lIns="99492" tIns="682752" rIns="99492" bIns="49746" numCol="1" rtlCol="0" anchor="ctr" anchorCtr="0" compatLnSpc="1">
              <a:prstTxWarp prst="textNoShape">
                <a:avLst/>
              </a:prstTxWarp>
            </a:bodyPr>
            <a:lstStyle/>
            <a:p>
              <a:pPr defTabSz="994668" fontAlgn="base">
                <a:spcBef>
                  <a:spcPct val="0"/>
                </a:spcBef>
                <a:spcAft>
                  <a:spcPct val="0"/>
                </a:spcAft>
              </a:pPr>
              <a:endParaRPr lang="en-US" sz="1173" dirty="0">
                <a:gradFill>
                  <a:gsLst>
                    <a:gs pos="0">
                      <a:srgbClr val="FFFFFF"/>
                    </a:gs>
                    <a:gs pos="100000">
                      <a:srgbClr val="FFFFFF"/>
                    </a:gs>
                  </a:gsLst>
                  <a:lin ang="5400000" scaled="0"/>
                </a:gradFill>
                <a:latin typeface="Segoe UI"/>
              </a:endParaRPr>
            </a:p>
          </p:txBody>
        </p:sp>
        <p:sp>
          <p:nvSpPr>
            <p:cNvPr id="96" name="Rectangle 54"/>
            <p:cNvSpPr/>
            <p:nvPr/>
          </p:nvSpPr>
          <p:spPr bwMode="auto">
            <a:xfrm>
              <a:off x="3337767" y="1296665"/>
              <a:ext cx="686760" cy="2395858"/>
            </a:xfrm>
            <a:prstGeom prst="rect">
              <a:avLst/>
            </a:prstGeom>
            <a:solidFill>
              <a:srgbClr val="0078D7"/>
            </a:solidFill>
            <a:ln w="9525" cap="flat" cmpd="sng" algn="ctr">
              <a:noFill/>
              <a:prstDash val="solid"/>
              <a:headEnd type="none" w="med" len="med"/>
              <a:tailEnd type="none" w="med" len="med"/>
            </a:ln>
            <a:effectLst/>
          </p:spPr>
          <p:txBody>
            <a:bodyPr vert="vert270" wrap="square" lIns="99492" tIns="682752" rIns="99492" bIns="49746" numCol="1" rtlCol="0" anchor="ctr" anchorCtr="0" compatLnSpc="1">
              <a:prstTxWarp prst="textNoShape">
                <a:avLst/>
              </a:prstTxWarp>
            </a:bodyPr>
            <a:lstStyle/>
            <a:p>
              <a:pPr defTabSz="994668" fontAlgn="base">
                <a:spcBef>
                  <a:spcPct val="0"/>
                </a:spcBef>
                <a:spcAft>
                  <a:spcPct val="0"/>
                </a:spcAft>
              </a:pPr>
              <a:r>
                <a:rPr lang="en-US" sz="1707" dirty="0">
                  <a:gradFill>
                    <a:gsLst>
                      <a:gs pos="0">
                        <a:srgbClr val="FFFFFF"/>
                      </a:gs>
                      <a:gs pos="100000">
                        <a:srgbClr val="FFFFFF"/>
                      </a:gs>
                    </a:gsLst>
                    <a:lin ang="5400000" scaled="0"/>
                  </a:gradFill>
                  <a:latin typeface="Segoe UI"/>
                </a:rPr>
                <a:t>Calendar</a:t>
              </a:r>
            </a:p>
            <a:p>
              <a:pPr defTabSz="994668" fontAlgn="base">
                <a:spcBef>
                  <a:spcPct val="0"/>
                </a:spcBef>
                <a:spcAft>
                  <a:spcPct val="0"/>
                </a:spcAft>
              </a:pPr>
              <a:r>
                <a:rPr lang="en-US" sz="1173" i="1" dirty="0">
                  <a:gradFill>
                    <a:gsLst>
                      <a:gs pos="0">
                        <a:srgbClr val="FFFFFF"/>
                      </a:gs>
                      <a:gs pos="100000">
                        <a:srgbClr val="FFFFFF"/>
                      </a:gs>
                    </a:gsLst>
                    <a:lin ang="5400000" scaled="0"/>
                  </a:gradFill>
                  <a:latin typeface="Segoe UI"/>
                </a:rPr>
                <a:t>(in Outlook)</a:t>
              </a:r>
              <a:endParaRPr lang="en-US" sz="1173" dirty="0">
                <a:gradFill>
                  <a:gsLst>
                    <a:gs pos="0">
                      <a:srgbClr val="FFFFFF"/>
                    </a:gs>
                    <a:gs pos="100000">
                      <a:srgbClr val="FFFFFF"/>
                    </a:gs>
                  </a:gsLst>
                  <a:lin ang="5400000" scaled="0"/>
                </a:gradFill>
                <a:latin typeface="Segoe UI"/>
              </a:endParaRPr>
            </a:p>
          </p:txBody>
        </p:sp>
        <p:pic>
          <p:nvPicPr>
            <p:cNvPr id="97"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68069" y="3724500"/>
              <a:ext cx="434899" cy="546328"/>
            </a:xfrm>
            <a:prstGeom prst="rect">
              <a:avLst/>
            </a:prstGeom>
          </p:spPr>
        </p:pic>
      </p:grpSp>
      <p:grpSp>
        <p:nvGrpSpPr>
          <p:cNvPr id="98" name="Group 36"/>
          <p:cNvGrpSpPr/>
          <p:nvPr/>
        </p:nvGrpSpPr>
        <p:grpSpPr>
          <a:xfrm>
            <a:off x="8524345" y="1572826"/>
            <a:ext cx="733934" cy="2313623"/>
            <a:chOff x="8633387" y="2161236"/>
            <a:chExt cx="688063" cy="2169022"/>
          </a:xfrm>
        </p:grpSpPr>
        <p:sp>
          <p:nvSpPr>
            <p:cNvPr id="99" name="Rectangle 54"/>
            <p:cNvSpPr/>
            <p:nvPr/>
          </p:nvSpPr>
          <p:spPr bwMode="auto">
            <a:xfrm>
              <a:off x="8634690" y="2641577"/>
              <a:ext cx="686760" cy="1688681"/>
            </a:xfrm>
            <a:prstGeom prst="rect">
              <a:avLst/>
            </a:prstGeom>
            <a:solidFill>
              <a:srgbClr val="0078D7"/>
            </a:solidFill>
            <a:ln w="9525" cap="flat" cmpd="sng" algn="ctr">
              <a:noFill/>
              <a:prstDash val="solid"/>
              <a:headEnd type="none" w="med" len="med"/>
              <a:tailEnd type="none" w="med" len="med"/>
            </a:ln>
            <a:effectLst/>
          </p:spPr>
          <p:txBody>
            <a:bodyPr vert="vert270" wrap="square" lIns="99492" tIns="682752" rIns="99492" bIns="49746" numCol="1" rtlCol="0" anchor="ctr" anchorCtr="0" compatLnSpc="1">
              <a:prstTxWarp prst="textNoShape">
                <a:avLst/>
              </a:prstTxWarp>
            </a:bodyPr>
            <a:lstStyle/>
            <a:p>
              <a:pPr defTabSz="994668" fontAlgn="base">
                <a:spcBef>
                  <a:spcPct val="0"/>
                </a:spcBef>
                <a:spcAft>
                  <a:spcPct val="0"/>
                </a:spcAft>
              </a:pPr>
              <a:endParaRPr lang="en-US" sz="1173" dirty="0">
                <a:gradFill>
                  <a:gsLst>
                    <a:gs pos="0">
                      <a:srgbClr val="FFFFFF"/>
                    </a:gs>
                    <a:gs pos="100000">
                      <a:srgbClr val="FFFFFF"/>
                    </a:gs>
                  </a:gsLst>
                  <a:lin ang="5400000" scaled="0"/>
                </a:gradFill>
                <a:latin typeface="Segoe UI"/>
              </a:endParaRPr>
            </a:p>
          </p:txBody>
        </p:sp>
        <p:sp>
          <p:nvSpPr>
            <p:cNvPr id="100" name="Rectangle 66"/>
            <p:cNvSpPr/>
            <p:nvPr/>
          </p:nvSpPr>
          <p:spPr bwMode="auto">
            <a:xfrm>
              <a:off x="8633387" y="2161236"/>
              <a:ext cx="686760" cy="1687919"/>
            </a:xfrm>
            <a:prstGeom prst="rect">
              <a:avLst/>
            </a:prstGeom>
            <a:solidFill>
              <a:srgbClr val="0078D7"/>
            </a:solidFill>
            <a:ln w="9525" cap="flat" cmpd="sng" algn="ctr">
              <a:noFill/>
              <a:prstDash val="solid"/>
              <a:headEnd type="none" w="med" len="med"/>
              <a:tailEnd type="none" w="med" len="med"/>
            </a:ln>
            <a:effectLst/>
          </p:spPr>
          <p:txBody>
            <a:bodyPr vert="vert270" wrap="square" lIns="99492" tIns="682752" rIns="99492" bIns="49746" numCol="1" rtlCol="0" anchor="ctr" anchorCtr="0" compatLnSpc="1">
              <a:prstTxWarp prst="textNoShape">
                <a:avLst/>
              </a:prstTxWarp>
            </a:bodyPr>
            <a:lstStyle/>
            <a:p>
              <a:pPr defTabSz="994668" fontAlgn="base">
                <a:spcBef>
                  <a:spcPct val="0"/>
                </a:spcBef>
                <a:spcAft>
                  <a:spcPct val="0"/>
                </a:spcAft>
                <a:defRPr/>
              </a:pPr>
              <a:r>
                <a:rPr lang="en-US" sz="1707" i="1" dirty="0">
                  <a:gradFill>
                    <a:gsLst>
                      <a:gs pos="0">
                        <a:srgbClr val="FFFFFF"/>
                      </a:gs>
                      <a:gs pos="100000">
                        <a:srgbClr val="FFFFFF"/>
                      </a:gs>
                    </a:gsLst>
                    <a:lin ang="5400000" scaled="0"/>
                  </a:gradFill>
                  <a:latin typeface="Segoe UI"/>
                </a:rPr>
                <a:t>External services</a:t>
              </a:r>
            </a:p>
          </p:txBody>
        </p:sp>
        <p:sp>
          <p:nvSpPr>
            <p:cNvPr id="101" name="Freeform 28"/>
            <p:cNvSpPr>
              <a:spLocks noEditPoints="1"/>
            </p:cNvSpPr>
            <p:nvPr/>
          </p:nvSpPr>
          <p:spPr bwMode="auto">
            <a:xfrm>
              <a:off x="8833071" y="3958918"/>
              <a:ext cx="326842" cy="315370"/>
            </a:xfrm>
            <a:custGeom>
              <a:avLst/>
              <a:gdLst>
                <a:gd name="T0" fmla="*/ 35 w 429"/>
                <a:gd name="T1" fmla="*/ 0 h 429"/>
                <a:gd name="T2" fmla="*/ 21 w 429"/>
                <a:gd name="T3" fmla="*/ 3 h 429"/>
                <a:gd name="T4" fmla="*/ 3 w 429"/>
                <a:gd name="T5" fmla="*/ 21 h 429"/>
                <a:gd name="T6" fmla="*/ 0 w 429"/>
                <a:gd name="T7" fmla="*/ 160 h 429"/>
                <a:gd name="T8" fmla="*/ 3 w 429"/>
                <a:gd name="T9" fmla="*/ 173 h 429"/>
                <a:gd name="T10" fmla="*/ 21 w 429"/>
                <a:gd name="T11" fmla="*/ 195 h 429"/>
                <a:gd name="T12" fmla="*/ 163 w 429"/>
                <a:gd name="T13" fmla="*/ 197 h 429"/>
                <a:gd name="T14" fmla="*/ 176 w 429"/>
                <a:gd name="T15" fmla="*/ 195 h 429"/>
                <a:gd name="T16" fmla="*/ 195 w 429"/>
                <a:gd name="T17" fmla="*/ 173 h 429"/>
                <a:gd name="T18" fmla="*/ 197 w 429"/>
                <a:gd name="T19" fmla="*/ 35 h 429"/>
                <a:gd name="T20" fmla="*/ 195 w 429"/>
                <a:gd name="T21" fmla="*/ 21 h 429"/>
                <a:gd name="T22" fmla="*/ 176 w 429"/>
                <a:gd name="T23" fmla="*/ 3 h 429"/>
                <a:gd name="T24" fmla="*/ 163 w 429"/>
                <a:gd name="T25" fmla="*/ 0 h 429"/>
                <a:gd name="T26" fmla="*/ 35 w 429"/>
                <a:gd name="T27" fmla="*/ 163 h 429"/>
                <a:gd name="T28" fmla="*/ 163 w 429"/>
                <a:gd name="T29" fmla="*/ 35 h 429"/>
                <a:gd name="T30" fmla="*/ 163 w 429"/>
                <a:gd name="T31" fmla="*/ 232 h 429"/>
                <a:gd name="T32" fmla="*/ 35 w 429"/>
                <a:gd name="T33" fmla="*/ 232 h 429"/>
                <a:gd name="T34" fmla="*/ 11 w 429"/>
                <a:gd name="T35" fmla="*/ 242 h 429"/>
                <a:gd name="T36" fmla="*/ 0 w 429"/>
                <a:gd name="T37" fmla="*/ 266 h 429"/>
                <a:gd name="T38" fmla="*/ 0 w 429"/>
                <a:gd name="T39" fmla="*/ 394 h 429"/>
                <a:gd name="T40" fmla="*/ 11 w 429"/>
                <a:gd name="T41" fmla="*/ 418 h 429"/>
                <a:gd name="T42" fmla="*/ 35 w 429"/>
                <a:gd name="T43" fmla="*/ 429 h 429"/>
                <a:gd name="T44" fmla="*/ 163 w 429"/>
                <a:gd name="T45" fmla="*/ 429 h 429"/>
                <a:gd name="T46" fmla="*/ 187 w 429"/>
                <a:gd name="T47" fmla="*/ 418 h 429"/>
                <a:gd name="T48" fmla="*/ 197 w 429"/>
                <a:gd name="T49" fmla="*/ 394 h 429"/>
                <a:gd name="T50" fmla="*/ 197 w 429"/>
                <a:gd name="T51" fmla="*/ 266 h 429"/>
                <a:gd name="T52" fmla="*/ 187 w 429"/>
                <a:gd name="T53" fmla="*/ 242 h 429"/>
                <a:gd name="T54" fmla="*/ 163 w 429"/>
                <a:gd name="T55" fmla="*/ 232 h 429"/>
                <a:gd name="T56" fmla="*/ 163 w 429"/>
                <a:gd name="T57" fmla="*/ 394 h 429"/>
                <a:gd name="T58" fmla="*/ 35 w 429"/>
                <a:gd name="T59" fmla="*/ 266 h 429"/>
                <a:gd name="T60" fmla="*/ 163 w 429"/>
                <a:gd name="T61" fmla="*/ 394 h 429"/>
                <a:gd name="T62" fmla="*/ 266 w 429"/>
                <a:gd name="T63" fmla="*/ 0 h 429"/>
                <a:gd name="T64" fmla="*/ 253 w 429"/>
                <a:gd name="T65" fmla="*/ 3 h 429"/>
                <a:gd name="T66" fmla="*/ 234 w 429"/>
                <a:gd name="T67" fmla="*/ 21 h 429"/>
                <a:gd name="T68" fmla="*/ 232 w 429"/>
                <a:gd name="T69" fmla="*/ 163 h 429"/>
                <a:gd name="T70" fmla="*/ 234 w 429"/>
                <a:gd name="T71" fmla="*/ 176 h 429"/>
                <a:gd name="T72" fmla="*/ 253 w 429"/>
                <a:gd name="T73" fmla="*/ 195 h 429"/>
                <a:gd name="T74" fmla="*/ 394 w 429"/>
                <a:gd name="T75" fmla="*/ 197 h 429"/>
                <a:gd name="T76" fmla="*/ 408 w 429"/>
                <a:gd name="T77" fmla="*/ 195 h 429"/>
                <a:gd name="T78" fmla="*/ 426 w 429"/>
                <a:gd name="T79" fmla="*/ 176 h 429"/>
                <a:gd name="T80" fmla="*/ 429 w 429"/>
                <a:gd name="T81" fmla="*/ 35 h 429"/>
                <a:gd name="T82" fmla="*/ 426 w 429"/>
                <a:gd name="T83" fmla="*/ 21 h 429"/>
                <a:gd name="T84" fmla="*/ 408 w 429"/>
                <a:gd name="T85" fmla="*/ 3 h 429"/>
                <a:gd name="T86" fmla="*/ 394 w 429"/>
                <a:gd name="T87" fmla="*/ 0 h 429"/>
                <a:gd name="T88" fmla="*/ 266 w 429"/>
                <a:gd name="T89" fmla="*/ 163 h 429"/>
                <a:gd name="T90" fmla="*/ 394 w 429"/>
                <a:gd name="T91" fmla="*/ 35 h 429"/>
                <a:gd name="T92" fmla="*/ 389 w 429"/>
                <a:gd name="T93" fmla="*/ 232 h 429"/>
                <a:gd name="T94" fmla="*/ 266 w 429"/>
                <a:gd name="T95" fmla="*/ 232 h 429"/>
                <a:gd name="T96" fmla="*/ 240 w 429"/>
                <a:gd name="T97" fmla="*/ 242 h 429"/>
                <a:gd name="T98" fmla="*/ 232 w 429"/>
                <a:gd name="T99" fmla="*/ 266 h 429"/>
                <a:gd name="T100" fmla="*/ 232 w 429"/>
                <a:gd name="T101" fmla="*/ 394 h 429"/>
                <a:gd name="T102" fmla="*/ 240 w 429"/>
                <a:gd name="T103" fmla="*/ 418 h 429"/>
                <a:gd name="T104" fmla="*/ 266 w 429"/>
                <a:gd name="T105" fmla="*/ 429 h 429"/>
                <a:gd name="T106" fmla="*/ 394 w 429"/>
                <a:gd name="T107" fmla="*/ 429 h 429"/>
                <a:gd name="T108" fmla="*/ 418 w 429"/>
                <a:gd name="T109" fmla="*/ 418 h 429"/>
                <a:gd name="T110" fmla="*/ 429 w 429"/>
                <a:gd name="T111" fmla="*/ 394 h 429"/>
                <a:gd name="T112" fmla="*/ 429 w 429"/>
                <a:gd name="T113" fmla="*/ 266 h 429"/>
                <a:gd name="T114" fmla="*/ 426 w 429"/>
                <a:gd name="T115" fmla="*/ 253 h 429"/>
                <a:gd name="T116" fmla="*/ 405 w 429"/>
                <a:gd name="T117" fmla="*/ 234 h 429"/>
                <a:gd name="T118" fmla="*/ 389 w 429"/>
                <a:gd name="T119" fmla="*/ 232 h 429"/>
                <a:gd name="T120" fmla="*/ 266 w 429"/>
                <a:gd name="T121" fmla="*/ 394 h 429"/>
                <a:gd name="T122" fmla="*/ 394 w 429"/>
                <a:gd name="T123" fmla="*/ 26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9" h="429">
                  <a:moveTo>
                    <a:pt x="163" y="0"/>
                  </a:moveTo>
                  <a:lnTo>
                    <a:pt x="35" y="0"/>
                  </a:lnTo>
                  <a:lnTo>
                    <a:pt x="35" y="0"/>
                  </a:lnTo>
                  <a:lnTo>
                    <a:pt x="21" y="3"/>
                  </a:lnTo>
                  <a:lnTo>
                    <a:pt x="11" y="11"/>
                  </a:lnTo>
                  <a:lnTo>
                    <a:pt x="3" y="21"/>
                  </a:lnTo>
                  <a:lnTo>
                    <a:pt x="0" y="35"/>
                  </a:lnTo>
                  <a:lnTo>
                    <a:pt x="0" y="160"/>
                  </a:lnTo>
                  <a:lnTo>
                    <a:pt x="0" y="160"/>
                  </a:lnTo>
                  <a:lnTo>
                    <a:pt x="3" y="173"/>
                  </a:lnTo>
                  <a:lnTo>
                    <a:pt x="11" y="187"/>
                  </a:lnTo>
                  <a:lnTo>
                    <a:pt x="21" y="195"/>
                  </a:lnTo>
                  <a:lnTo>
                    <a:pt x="35" y="197"/>
                  </a:lnTo>
                  <a:lnTo>
                    <a:pt x="163" y="197"/>
                  </a:lnTo>
                  <a:lnTo>
                    <a:pt x="163" y="197"/>
                  </a:lnTo>
                  <a:lnTo>
                    <a:pt x="176" y="195"/>
                  </a:lnTo>
                  <a:lnTo>
                    <a:pt x="187" y="187"/>
                  </a:lnTo>
                  <a:lnTo>
                    <a:pt x="195" y="173"/>
                  </a:lnTo>
                  <a:lnTo>
                    <a:pt x="197" y="160"/>
                  </a:lnTo>
                  <a:lnTo>
                    <a:pt x="197" y="35"/>
                  </a:lnTo>
                  <a:lnTo>
                    <a:pt x="197" y="35"/>
                  </a:lnTo>
                  <a:lnTo>
                    <a:pt x="195" y="21"/>
                  </a:lnTo>
                  <a:lnTo>
                    <a:pt x="187" y="11"/>
                  </a:lnTo>
                  <a:lnTo>
                    <a:pt x="176" y="3"/>
                  </a:lnTo>
                  <a:lnTo>
                    <a:pt x="163" y="0"/>
                  </a:lnTo>
                  <a:lnTo>
                    <a:pt x="163" y="0"/>
                  </a:lnTo>
                  <a:close/>
                  <a:moveTo>
                    <a:pt x="163" y="163"/>
                  </a:moveTo>
                  <a:lnTo>
                    <a:pt x="35" y="163"/>
                  </a:lnTo>
                  <a:lnTo>
                    <a:pt x="35" y="35"/>
                  </a:lnTo>
                  <a:lnTo>
                    <a:pt x="163" y="35"/>
                  </a:lnTo>
                  <a:lnTo>
                    <a:pt x="163" y="163"/>
                  </a:lnTo>
                  <a:close/>
                  <a:moveTo>
                    <a:pt x="163" y="232"/>
                  </a:moveTo>
                  <a:lnTo>
                    <a:pt x="35" y="232"/>
                  </a:lnTo>
                  <a:lnTo>
                    <a:pt x="35" y="232"/>
                  </a:lnTo>
                  <a:lnTo>
                    <a:pt x="21" y="234"/>
                  </a:lnTo>
                  <a:lnTo>
                    <a:pt x="11" y="242"/>
                  </a:lnTo>
                  <a:lnTo>
                    <a:pt x="3" y="253"/>
                  </a:lnTo>
                  <a:lnTo>
                    <a:pt x="0" y="266"/>
                  </a:lnTo>
                  <a:lnTo>
                    <a:pt x="0" y="394"/>
                  </a:lnTo>
                  <a:lnTo>
                    <a:pt x="0" y="394"/>
                  </a:lnTo>
                  <a:lnTo>
                    <a:pt x="3" y="408"/>
                  </a:lnTo>
                  <a:lnTo>
                    <a:pt x="11" y="418"/>
                  </a:lnTo>
                  <a:lnTo>
                    <a:pt x="21" y="426"/>
                  </a:lnTo>
                  <a:lnTo>
                    <a:pt x="35" y="429"/>
                  </a:lnTo>
                  <a:lnTo>
                    <a:pt x="163" y="429"/>
                  </a:lnTo>
                  <a:lnTo>
                    <a:pt x="163" y="429"/>
                  </a:lnTo>
                  <a:lnTo>
                    <a:pt x="176" y="426"/>
                  </a:lnTo>
                  <a:lnTo>
                    <a:pt x="187" y="418"/>
                  </a:lnTo>
                  <a:lnTo>
                    <a:pt x="195" y="408"/>
                  </a:lnTo>
                  <a:lnTo>
                    <a:pt x="197" y="394"/>
                  </a:lnTo>
                  <a:lnTo>
                    <a:pt x="197" y="266"/>
                  </a:lnTo>
                  <a:lnTo>
                    <a:pt x="197" y="266"/>
                  </a:lnTo>
                  <a:lnTo>
                    <a:pt x="195" y="253"/>
                  </a:lnTo>
                  <a:lnTo>
                    <a:pt x="187" y="242"/>
                  </a:lnTo>
                  <a:lnTo>
                    <a:pt x="176" y="234"/>
                  </a:lnTo>
                  <a:lnTo>
                    <a:pt x="163" y="232"/>
                  </a:lnTo>
                  <a:lnTo>
                    <a:pt x="163" y="232"/>
                  </a:lnTo>
                  <a:close/>
                  <a:moveTo>
                    <a:pt x="163" y="394"/>
                  </a:moveTo>
                  <a:lnTo>
                    <a:pt x="35" y="394"/>
                  </a:lnTo>
                  <a:lnTo>
                    <a:pt x="35" y="266"/>
                  </a:lnTo>
                  <a:lnTo>
                    <a:pt x="163" y="266"/>
                  </a:lnTo>
                  <a:lnTo>
                    <a:pt x="163" y="394"/>
                  </a:lnTo>
                  <a:close/>
                  <a:moveTo>
                    <a:pt x="394" y="0"/>
                  </a:moveTo>
                  <a:lnTo>
                    <a:pt x="266" y="0"/>
                  </a:lnTo>
                  <a:lnTo>
                    <a:pt x="266" y="0"/>
                  </a:lnTo>
                  <a:lnTo>
                    <a:pt x="253" y="3"/>
                  </a:lnTo>
                  <a:lnTo>
                    <a:pt x="242" y="11"/>
                  </a:lnTo>
                  <a:lnTo>
                    <a:pt x="234" y="21"/>
                  </a:lnTo>
                  <a:lnTo>
                    <a:pt x="232" y="35"/>
                  </a:lnTo>
                  <a:lnTo>
                    <a:pt x="232" y="163"/>
                  </a:lnTo>
                  <a:lnTo>
                    <a:pt x="232" y="163"/>
                  </a:lnTo>
                  <a:lnTo>
                    <a:pt x="234" y="176"/>
                  </a:lnTo>
                  <a:lnTo>
                    <a:pt x="242" y="187"/>
                  </a:lnTo>
                  <a:lnTo>
                    <a:pt x="253" y="195"/>
                  </a:lnTo>
                  <a:lnTo>
                    <a:pt x="266" y="197"/>
                  </a:lnTo>
                  <a:lnTo>
                    <a:pt x="394" y="197"/>
                  </a:lnTo>
                  <a:lnTo>
                    <a:pt x="394" y="197"/>
                  </a:lnTo>
                  <a:lnTo>
                    <a:pt x="408" y="195"/>
                  </a:lnTo>
                  <a:lnTo>
                    <a:pt x="418" y="187"/>
                  </a:lnTo>
                  <a:lnTo>
                    <a:pt x="426" y="176"/>
                  </a:lnTo>
                  <a:lnTo>
                    <a:pt x="429" y="163"/>
                  </a:lnTo>
                  <a:lnTo>
                    <a:pt x="429" y="35"/>
                  </a:lnTo>
                  <a:lnTo>
                    <a:pt x="429" y="35"/>
                  </a:lnTo>
                  <a:lnTo>
                    <a:pt x="426" y="21"/>
                  </a:lnTo>
                  <a:lnTo>
                    <a:pt x="418" y="11"/>
                  </a:lnTo>
                  <a:lnTo>
                    <a:pt x="408" y="3"/>
                  </a:lnTo>
                  <a:lnTo>
                    <a:pt x="394" y="0"/>
                  </a:lnTo>
                  <a:lnTo>
                    <a:pt x="394" y="0"/>
                  </a:lnTo>
                  <a:close/>
                  <a:moveTo>
                    <a:pt x="394" y="163"/>
                  </a:moveTo>
                  <a:lnTo>
                    <a:pt x="266" y="163"/>
                  </a:lnTo>
                  <a:lnTo>
                    <a:pt x="266" y="35"/>
                  </a:lnTo>
                  <a:lnTo>
                    <a:pt x="394" y="35"/>
                  </a:lnTo>
                  <a:lnTo>
                    <a:pt x="394" y="163"/>
                  </a:lnTo>
                  <a:close/>
                  <a:moveTo>
                    <a:pt x="389" y="232"/>
                  </a:moveTo>
                  <a:lnTo>
                    <a:pt x="266" y="232"/>
                  </a:lnTo>
                  <a:lnTo>
                    <a:pt x="266" y="232"/>
                  </a:lnTo>
                  <a:lnTo>
                    <a:pt x="253" y="234"/>
                  </a:lnTo>
                  <a:lnTo>
                    <a:pt x="240" y="242"/>
                  </a:lnTo>
                  <a:lnTo>
                    <a:pt x="234" y="253"/>
                  </a:lnTo>
                  <a:lnTo>
                    <a:pt x="232" y="266"/>
                  </a:lnTo>
                  <a:lnTo>
                    <a:pt x="232" y="394"/>
                  </a:lnTo>
                  <a:lnTo>
                    <a:pt x="232" y="394"/>
                  </a:lnTo>
                  <a:lnTo>
                    <a:pt x="234" y="408"/>
                  </a:lnTo>
                  <a:lnTo>
                    <a:pt x="240" y="418"/>
                  </a:lnTo>
                  <a:lnTo>
                    <a:pt x="253" y="426"/>
                  </a:lnTo>
                  <a:lnTo>
                    <a:pt x="266" y="429"/>
                  </a:lnTo>
                  <a:lnTo>
                    <a:pt x="394" y="429"/>
                  </a:lnTo>
                  <a:lnTo>
                    <a:pt x="394" y="429"/>
                  </a:lnTo>
                  <a:lnTo>
                    <a:pt x="408" y="426"/>
                  </a:lnTo>
                  <a:lnTo>
                    <a:pt x="418" y="418"/>
                  </a:lnTo>
                  <a:lnTo>
                    <a:pt x="426" y="408"/>
                  </a:lnTo>
                  <a:lnTo>
                    <a:pt x="429" y="394"/>
                  </a:lnTo>
                  <a:lnTo>
                    <a:pt x="429" y="266"/>
                  </a:lnTo>
                  <a:lnTo>
                    <a:pt x="429" y="266"/>
                  </a:lnTo>
                  <a:lnTo>
                    <a:pt x="426" y="261"/>
                  </a:lnTo>
                  <a:lnTo>
                    <a:pt x="426" y="253"/>
                  </a:lnTo>
                  <a:lnTo>
                    <a:pt x="416" y="242"/>
                  </a:lnTo>
                  <a:lnTo>
                    <a:pt x="405" y="234"/>
                  </a:lnTo>
                  <a:lnTo>
                    <a:pt x="389" y="232"/>
                  </a:lnTo>
                  <a:lnTo>
                    <a:pt x="389" y="232"/>
                  </a:lnTo>
                  <a:close/>
                  <a:moveTo>
                    <a:pt x="394" y="394"/>
                  </a:moveTo>
                  <a:lnTo>
                    <a:pt x="266" y="394"/>
                  </a:lnTo>
                  <a:lnTo>
                    <a:pt x="266" y="266"/>
                  </a:lnTo>
                  <a:lnTo>
                    <a:pt x="394" y="266"/>
                  </a:lnTo>
                  <a:lnTo>
                    <a:pt x="394" y="394"/>
                  </a:lnTo>
                  <a:close/>
                </a:path>
              </a:pathLst>
            </a:custGeom>
            <a:solidFill>
              <a:srgbClr val="FFFFFF"/>
            </a:solidFill>
            <a:ln>
              <a:noFill/>
            </a:ln>
          </p:spPr>
          <p:txBody>
            <a:bodyPr vert="horz" wrap="square" lIns="97536" tIns="48768" rIns="97536" bIns="48768" numCol="1" anchor="t" anchorCtr="0" compatLnSpc="1">
              <a:prstTxWarp prst="textNoShape">
                <a:avLst/>
              </a:prstTxWarp>
            </a:bodyPr>
            <a:lstStyle/>
            <a:p>
              <a:pPr defTabSz="994956">
                <a:defRPr/>
              </a:pPr>
              <a:endParaRPr lang="en-US" sz="1920">
                <a:solidFill>
                  <a:srgbClr val="FFFFFF"/>
                </a:solidFill>
                <a:latin typeface="Segoe UI"/>
              </a:endParaRPr>
            </a:p>
          </p:txBody>
        </p:sp>
      </p:grpSp>
      <p:sp>
        <p:nvSpPr>
          <p:cNvPr id="102" name="Rounded Rectangle 81"/>
          <p:cNvSpPr/>
          <p:nvPr/>
        </p:nvSpPr>
        <p:spPr>
          <a:xfrm>
            <a:off x="1970806" y="1463130"/>
            <a:ext cx="4800716" cy="2423319"/>
          </a:xfrm>
          <a:prstGeom prst="roundRect">
            <a:avLst>
              <a:gd name="adj" fmla="val 340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90"/>
            <a:endParaRPr lang="en-US" sz="1920" dirty="0">
              <a:solidFill>
                <a:sysClr val="windowText" lastClr="000000"/>
              </a:solidFill>
              <a:latin typeface="Calibri" panose="020F0502020204030204" pitchFamily="34" charset="0"/>
            </a:endParaRPr>
          </a:p>
        </p:txBody>
      </p:sp>
      <p:sp>
        <p:nvSpPr>
          <p:cNvPr id="103" name="Rectangle 38"/>
          <p:cNvSpPr/>
          <p:nvPr/>
        </p:nvSpPr>
        <p:spPr>
          <a:xfrm>
            <a:off x="123194" y="3108828"/>
            <a:ext cx="1649811" cy="387798"/>
          </a:xfrm>
          <a:prstGeom prst="rect">
            <a:avLst/>
          </a:prstGeom>
        </p:spPr>
        <p:txBody>
          <a:bodyPr wrap="none">
            <a:spAutoFit/>
          </a:bodyPr>
          <a:lstStyle/>
          <a:p>
            <a:pPr defTabSz="975390"/>
            <a:r>
              <a:rPr lang="en-US" sz="1920" dirty="0">
                <a:solidFill>
                  <a:schemeClr val="lt1"/>
                </a:solidFill>
                <a:latin typeface="Calibri" panose="020F0502020204030204" pitchFamily="34" charset="0"/>
              </a:rPr>
              <a:t>In the browser</a:t>
            </a:r>
          </a:p>
        </p:txBody>
      </p:sp>
      <p:pic>
        <p:nvPicPr>
          <p:cNvPr id="104" name="Picture 79"/>
          <p:cNvPicPr>
            <a:picLocks noChangeAspect="1"/>
          </p:cNvPicPr>
          <p:nvPr/>
        </p:nvPicPr>
        <p:blipFill>
          <a:blip r:embed="rId9"/>
          <a:stretch>
            <a:fillRect/>
          </a:stretch>
        </p:blipFill>
        <p:spPr>
          <a:xfrm>
            <a:off x="3552579" y="3917452"/>
            <a:ext cx="720371" cy="742354"/>
          </a:xfrm>
          <a:prstGeom prst="rect">
            <a:avLst/>
          </a:prstGeom>
        </p:spPr>
      </p:pic>
      <p:grpSp>
        <p:nvGrpSpPr>
          <p:cNvPr id="105" name="Group 72"/>
          <p:cNvGrpSpPr/>
          <p:nvPr/>
        </p:nvGrpSpPr>
        <p:grpSpPr>
          <a:xfrm>
            <a:off x="9354128" y="1572826"/>
            <a:ext cx="667213" cy="2313623"/>
            <a:chOff x="8633387" y="2161236"/>
            <a:chExt cx="688063" cy="2169022"/>
          </a:xfrm>
          <a:solidFill>
            <a:srgbClr val="F2C811"/>
          </a:solidFill>
        </p:grpSpPr>
        <p:sp>
          <p:nvSpPr>
            <p:cNvPr id="106" name="Rectangle 54"/>
            <p:cNvSpPr/>
            <p:nvPr/>
          </p:nvSpPr>
          <p:spPr bwMode="auto">
            <a:xfrm>
              <a:off x="8634690" y="2641577"/>
              <a:ext cx="686760" cy="1688681"/>
            </a:xfrm>
            <a:prstGeom prst="rect">
              <a:avLst/>
            </a:prstGeom>
            <a:grpFill/>
            <a:ln w="9525" cap="flat" cmpd="sng" algn="ctr">
              <a:noFill/>
              <a:prstDash val="solid"/>
              <a:headEnd type="none" w="med" len="med"/>
              <a:tailEnd type="none" w="med" len="med"/>
            </a:ln>
            <a:effectLst/>
          </p:spPr>
          <p:txBody>
            <a:bodyPr vert="vert270" wrap="square" lIns="99492" tIns="682752" rIns="99492" bIns="49746" numCol="1" rtlCol="0" anchor="ctr" anchorCtr="0" compatLnSpc="1">
              <a:prstTxWarp prst="textNoShape">
                <a:avLst/>
              </a:prstTxWarp>
            </a:bodyPr>
            <a:lstStyle/>
            <a:p>
              <a:pPr defTabSz="994668" fontAlgn="base">
                <a:spcBef>
                  <a:spcPct val="0"/>
                </a:spcBef>
                <a:spcAft>
                  <a:spcPct val="0"/>
                </a:spcAft>
              </a:pPr>
              <a:endParaRPr lang="en-US" sz="1173" dirty="0">
                <a:gradFill>
                  <a:gsLst>
                    <a:gs pos="0">
                      <a:srgbClr val="FFFFFF"/>
                    </a:gs>
                    <a:gs pos="100000">
                      <a:srgbClr val="FFFFFF"/>
                    </a:gs>
                  </a:gsLst>
                  <a:lin ang="5400000" scaled="0"/>
                </a:gradFill>
                <a:latin typeface="Segoe UI"/>
              </a:endParaRPr>
            </a:p>
          </p:txBody>
        </p:sp>
        <p:sp>
          <p:nvSpPr>
            <p:cNvPr id="107" name="Rectangle 74"/>
            <p:cNvSpPr/>
            <p:nvPr/>
          </p:nvSpPr>
          <p:spPr bwMode="auto">
            <a:xfrm>
              <a:off x="8633387" y="2161236"/>
              <a:ext cx="686760" cy="1687919"/>
            </a:xfrm>
            <a:prstGeom prst="rect">
              <a:avLst/>
            </a:prstGeom>
            <a:grpFill/>
            <a:ln w="9525" cap="flat" cmpd="sng" algn="ctr">
              <a:noFill/>
              <a:prstDash val="solid"/>
              <a:headEnd type="none" w="med" len="med"/>
              <a:tailEnd type="none" w="med" len="med"/>
            </a:ln>
            <a:effectLst/>
          </p:spPr>
          <p:txBody>
            <a:bodyPr vert="vert270" wrap="square" lIns="99492" tIns="682752" rIns="99492" bIns="49746" numCol="1" rtlCol="0" anchor="ctr" anchorCtr="0" compatLnSpc="1">
              <a:prstTxWarp prst="textNoShape">
                <a:avLst/>
              </a:prstTxWarp>
            </a:bodyPr>
            <a:lstStyle/>
            <a:p>
              <a:pPr defTabSz="994668" fontAlgn="base">
                <a:spcBef>
                  <a:spcPct val="0"/>
                </a:spcBef>
                <a:spcAft>
                  <a:spcPct val="0"/>
                </a:spcAft>
                <a:defRPr/>
              </a:pPr>
              <a:r>
                <a:rPr lang="en-US" sz="1707" dirty="0">
                  <a:gradFill>
                    <a:gsLst>
                      <a:gs pos="0">
                        <a:srgbClr val="FFFFFF"/>
                      </a:gs>
                      <a:gs pos="100000">
                        <a:srgbClr val="FFFFFF"/>
                      </a:gs>
                    </a:gsLst>
                    <a:lin ang="5400000" scaled="0"/>
                  </a:gradFill>
                  <a:latin typeface="Segoe UI"/>
                </a:rPr>
                <a:t>Power BI</a:t>
              </a:r>
            </a:p>
          </p:txBody>
        </p:sp>
      </p:grpSp>
      <p:grpSp>
        <p:nvGrpSpPr>
          <p:cNvPr id="108" name="Group 78"/>
          <p:cNvGrpSpPr/>
          <p:nvPr/>
        </p:nvGrpSpPr>
        <p:grpSpPr>
          <a:xfrm>
            <a:off x="10118582" y="1572826"/>
            <a:ext cx="733934" cy="2313623"/>
            <a:chOff x="8633387" y="2161236"/>
            <a:chExt cx="688063" cy="2169022"/>
          </a:xfrm>
        </p:grpSpPr>
        <p:sp>
          <p:nvSpPr>
            <p:cNvPr id="109" name="Rectangle 54"/>
            <p:cNvSpPr/>
            <p:nvPr/>
          </p:nvSpPr>
          <p:spPr bwMode="auto">
            <a:xfrm>
              <a:off x="8634690" y="2641577"/>
              <a:ext cx="686760" cy="1688681"/>
            </a:xfrm>
            <a:prstGeom prst="rect">
              <a:avLst/>
            </a:prstGeom>
            <a:solidFill>
              <a:srgbClr val="0078D7"/>
            </a:solidFill>
            <a:ln w="9525" cap="flat" cmpd="sng" algn="ctr">
              <a:noFill/>
              <a:prstDash val="solid"/>
              <a:headEnd type="none" w="med" len="med"/>
              <a:tailEnd type="none" w="med" len="med"/>
            </a:ln>
            <a:effectLst/>
          </p:spPr>
          <p:txBody>
            <a:bodyPr vert="vert270" wrap="square" lIns="99492" tIns="682752" rIns="99492" bIns="49746" numCol="1" rtlCol="0" anchor="ctr" anchorCtr="0" compatLnSpc="1">
              <a:prstTxWarp prst="textNoShape">
                <a:avLst/>
              </a:prstTxWarp>
            </a:bodyPr>
            <a:lstStyle/>
            <a:p>
              <a:pPr defTabSz="994668" fontAlgn="base">
                <a:spcBef>
                  <a:spcPct val="0"/>
                </a:spcBef>
                <a:spcAft>
                  <a:spcPct val="0"/>
                </a:spcAft>
              </a:pPr>
              <a:endParaRPr lang="en-US" sz="1173" dirty="0">
                <a:gradFill>
                  <a:gsLst>
                    <a:gs pos="0">
                      <a:srgbClr val="FFFFFF"/>
                    </a:gs>
                    <a:gs pos="100000">
                      <a:srgbClr val="FFFFFF"/>
                    </a:gs>
                  </a:gsLst>
                  <a:lin ang="5400000" scaled="0"/>
                </a:gradFill>
                <a:latin typeface="Segoe UI"/>
              </a:endParaRPr>
            </a:p>
          </p:txBody>
        </p:sp>
        <p:sp>
          <p:nvSpPr>
            <p:cNvPr id="110" name="Rectangle 82"/>
            <p:cNvSpPr/>
            <p:nvPr/>
          </p:nvSpPr>
          <p:spPr bwMode="auto">
            <a:xfrm>
              <a:off x="8633387" y="2161236"/>
              <a:ext cx="686760" cy="1687919"/>
            </a:xfrm>
            <a:prstGeom prst="rect">
              <a:avLst/>
            </a:prstGeom>
            <a:solidFill>
              <a:srgbClr val="0078D7"/>
            </a:solidFill>
            <a:ln w="9525" cap="flat" cmpd="sng" algn="ctr">
              <a:noFill/>
              <a:prstDash val="solid"/>
              <a:headEnd type="none" w="med" len="med"/>
              <a:tailEnd type="none" w="med" len="med"/>
            </a:ln>
            <a:effectLst/>
          </p:spPr>
          <p:txBody>
            <a:bodyPr vert="vert270" wrap="square" lIns="99492" tIns="682752" rIns="99492" bIns="49746" numCol="1" rtlCol="0" anchor="ctr" anchorCtr="0" compatLnSpc="1">
              <a:prstTxWarp prst="textNoShape">
                <a:avLst/>
              </a:prstTxWarp>
            </a:bodyPr>
            <a:lstStyle/>
            <a:p>
              <a:pPr algn="r" defTabSz="994668" fontAlgn="base">
                <a:spcBef>
                  <a:spcPct val="0"/>
                </a:spcBef>
                <a:spcAft>
                  <a:spcPct val="0"/>
                </a:spcAft>
                <a:defRPr/>
              </a:pPr>
              <a:r>
                <a:rPr lang="en-US" sz="1707" dirty="0">
                  <a:gradFill>
                    <a:gsLst>
                      <a:gs pos="0">
                        <a:srgbClr val="FFFFFF"/>
                      </a:gs>
                      <a:gs pos="100000">
                        <a:srgbClr val="FFFFFF"/>
                      </a:gs>
                    </a:gsLst>
                    <a:lin ang="5400000" scaled="0"/>
                  </a:gradFill>
                  <a:latin typeface="Segoe UI"/>
                </a:rPr>
                <a:t>SharePoint</a:t>
              </a:r>
            </a:p>
          </p:txBody>
        </p:sp>
      </p:grpSp>
      <p:pic>
        <p:nvPicPr>
          <p:cNvPr id="111" name="Picture 41"/>
          <p:cNvPicPr>
            <a:picLocks noChangeAspect="1"/>
          </p:cNvPicPr>
          <p:nvPr/>
        </p:nvPicPr>
        <p:blipFill rotWithShape="1">
          <a:blip r:embed="rId10"/>
          <a:srcRect l="19162" r="9606"/>
          <a:stretch/>
        </p:blipFill>
        <p:spPr>
          <a:xfrm>
            <a:off x="9431588" y="3353045"/>
            <a:ext cx="528320" cy="533404"/>
          </a:xfrm>
          <a:prstGeom prst="rect">
            <a:avLst/>
          </a:prstGeom>
        </p:spPr>
      </p:pic>
      <p:pic>
        <p:nvPicPr>
          <p:cNvPr id="112" name="Picture 83"/>
          <p:cNvPicPr>
            <a:picLocks noChangeAspect="1"/>
          </p:cNvPicPr>
          <p:nvPr/>
        </p:nvPicPr>
        <p:blipFill rotWithShape="1">
          <a:blip r:embed="rId11">
            <a:biLevel thresh="25000"/>
          </a:blip>
          <a:srcRect l="19010" r="19567" b="35903"/>
          <a:stretch/>
        </p:blipFill>
        <p:spPr>
          <a:xfrm>
            <a:off x="10296667" y="3461632"/>
            <a:ext cx="426173" cy="424817"/>
          </a:xfrm>
          <a:prstGeom prst="rect">
            <a:avLst/>
          </a:prstGeom>
        </p:spPr>
      </p:pic>
      <p:grpSp>
        <p:nvGrpSpPr>
          <p:cNvPr id="113" name="Group 7"/>
          <p:cNvGrpSpPr/>
          <p:nvPr/>
        </p:nvGrpSpPr>
        <p:grpSpPr>
          <a:xfrm>
            <a:off x="594542" y="2393385"/>
            <a:ext cx="627020" cy="533867"/>
            <a:chOff x="963472" y="2812167"/>
            <a:chExt cx="587831" cy="500500"/>
          </a:xfrm>
        </p:grpSpPr>
        <p:pic>
          <p:nvPicPr>
            <p:cNvPr id="114" name="Image 17"/>
            <p:cNvPicPr>
              <a:picLocks noChangeAspect="1"/>
            </p:cNvPicPr>
            <p:nvPr/>
          </p:nvPicPr>
          <p:blipFill>
            <a:blip r:embed="rId12"/>
            <a:stretch>
              <a:fillRect/>
            </a:stretch>
          </p:blipFill>
          <p:spPr>
            <a:xfrm>
              <a:off x="963472" y="2812167"/>
              <a:ext cx="587831" cy="500500"/>
            </a:xfrm>
            <a:prstGeom prst="rect">
              <a:avLst/>
            </a:prstGeom>
          </p:spPr>
        </p:pic>
        <p:sp>
          <p:nvSpPr>
            <p:cNvPr id="115" name="Freeform 62"/>
            <p:cNvSpPr>
              <a:spLocks noEditPoints="1"/>
            </p:cNvSpPr>
            <p:nvPr/>
          </p:nvSpPr>
          <p:spPr bwMode="black">
            <a:xfrm>
              <a:off x="1165947" y="2911911"/>
              <a:ext cx="182880" cy="18288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515050"/>
            </a:solidFill>
            <a:ln>
              <a:noFill/>
            </a:ln>
          </p:spPr>
          <p:txBody>
            <a:bodyPr vert="horz" wrap="square" lIns="65851" tIns="32925" rIns="65851" bIns="32925" numCol="1" anchor="t" anchorCtr="0" compatLnSpc="1">
              <a:prstTxWarp prst="textNoShape">
                <a:avLst/>
              </a:prstTxWarp>
            </a:bodyPr>
            <a:lstStyle/>
            <a:p>
              <a:pPr defTabSz="731580"/>
              <a:endParaRPr lang="en-US" sz="960">
                <a:solidFill>
                  <a:srgbClr val="FFFFFF"/>
                </a:solidFill>
                <a:latin typeface="Segoe UI Light" pitchFamily="34" charset="0"/>
              </a:endParaRPr>
            </a:p>
          </p:txBody>
        </p:sp>
      </p:grpSp>
      <p:grpSp>
        <p:nvGrpSpPr>
          <p:cNvPr id="116" name="Group 36"/>
          <p:cNvGrpSpPr/>
          <p:nvPr/>
        </p:nvGrpSpPr>
        <p:grpSpPr>
          <a:xfrm>
            <a:off x="6849888" y="1572826"/>
            <a:ext cx="733934" cy="2313623"/>
            <a:chOff x="8633387" y="2161236"/>
            <a:chExt cx="688063" cy="2169022"/>
          </a:xfrm>
        </p:grpSpPr>
        <p:sp>
          <p:nvSpPr>
            <p:cNvPr id="117" name="Rectangle 54"/>
            <p:cNvSpPr/>
            <p:nvPr/>
          </p:nvSpPr>
          <p:spPr bwMode="auto">
            <a:xfrm>
              <a:off x="8634690" y="2641577"/>
              <a:ext cx="686760" cy="1688681"/>
            </a:xfrm>
            <a:prstGeom prst="rect">
              <a:avLst/>
            </a:prstGeom>
            <a:solidFill>
              <a:srgbClr val="0078D7"/>
            </a:solidFill>
            <a:ln w="9525" cap="flat" cmpd="sng" algn="ctr">
              <a:noFill/>
              <a:prstDash val="solid"/>
              <a:headEnd type="none" w="med" len="med"/>
              <a:tailEnd type="none" w="med" len="med"/>
            </a:ln>
            <a:effectLst/>
          </p:spPr>
          <p:txBody>
            <a:bodyPr vert="vert270" wrap="square" lIns="99492" tIns="682752" rIns="99492" bIns="49746" numCol="1" rtlCol="0" anchor="ctr" anchorCtr="0" compatLnSpc="1">
              <a:prstTxWarp prst="textNoShape">
                <a:avLst/>
              </a:prstTxWarp>
            </a:bodyPr>
            <a:lstStyle/>
            <a:p>
              <a:pPr defTabSz="994668" fontAlgn="base">
                <a:spcBef>
                  <a:spcPct val="0"/>
                </a:spcBef>
                <a:spcAft>
                  <a:spcPct val="0"/>
                </a:spcAft>
              </a:pPr>
              <a:endParaRPr lang="en-US" sz="1173" dirty="0">
                <a:gradFill>
                  <a:gsLst>
                    <a:gs pos="0">
                      <a:srgbClr val="FFFFFF"/>
                    </a:gs>
                    <a:gs pos="100000">
                      <a:srgbClr val="FFFFFF"/>
                    </a:gs>
                  </a:gsLst>
                  <a:lin ang="5400000" scaled="0"/>
                </a:gradFill>
                <a:latin typeface="Segoe UI"/>
              </a:endParaRPr>
            </a:p>
          </p:txBody>
        </p:sp>
        <p:sp>
          <p:nvSpPr>
            <p:cNvPr id="118" name="Rectangle 66"/>
            <p:cNvSpPr/>
            <p:nvPr/>
          </p:nvSpPr>
          <p:spPr bwMode="auto">
            <a:xfrm>
              <a:off x="8633387" y="2161236"/>
              <a:ext cx="686760" cy="1687919"/>
            </a:xfrm>
            <a:prstGeom prst="rect">
              <a:avLst/>
            </a:prstGeom>
            <a:solidFill>
              <a:srgbClr val="0078D7"/>
            </a:solidFill>
            <a:ln w="9525" cap="flat" cmpd="sng" algn="ctr">
              <a:noFill/>
              <a:prstDash val="solid"/>
              <a:headEnd type="none" w="med" len="med"/>
              <a:tailEnd type="none" w="med" len="med"/>
            </a:ln>
            <a:effectLst/>
          </p:spPr>
          <p:txBody>
            <a:bodyPr vert="vert270" wrap="square" lIns="99492" tIns="682752" rIns="99492" bIns="49746" numCol="1" rtlCol="0" anchor="ctr" anchorCtr="0" compatLnSpc="1">
              <a:prstTxWarp prst="textNoShape">
                <a:avLst/>
              </a:prstTxWarp>
            </a:bodyPr>
            <a:lstStyle/>
            <a:p>
              <a:pPr defTabSz="994668" fontAlgn="base">
                <a:spcBef>
                  <a:spcPct val="0"/>
                </a:spcBef>
                <a:spcAft>
                  <a:spcPct val="0"/>
                </a:spcAft>
                <a:defRPr/>
              </a:pPr>
              <a:r>
                <a:rPr lang="en-US" sz="1707" i="1" dirty="0">
                  <a:gradFill>
                    <a:gsLst>
                      <a:gs pos="0">
                        <a:srgbClr val="FFFFFF"/>
                      </a:gs>
                      <a:gs pos="100000">
                        <a:srgbClr val="FFFFFF"/>
                      </a:gs>
                    </a:gsLst>
                    <a:lin ang="5400000" scaled="0"/>
                  </a:gradFill>
                  <a:latin typeface="Segoe UI"/>
                </a:rPr>
                <a:t>Delve</a:t>
              </a:r>
            </a:p>
          </p:txBody>
        </p:sp>
      </p:grpSp>
      <p:pic>
        <p:nvPicPr>
          <p:cNvPr id="119" name="Picture 7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0836" y="3449786"/>
            <a:ext cx="436663" cy="436663"/>
          </a:xfrm>
          <a:prstGeom prst="rect">
            <a:avLst/>
          </a:prstGeom>
        </p:spPr>
      </p:pic>
      <p:grpSp>
        <p:nvGrpSpPr>
          <p:cNvPr id="120" name="Group 37"/>
          <p:cNvGrpSpPr/>
          <p:nvPr/>
        </p:nvGrpSpPr>
        <p:grpSpPr>
          <a:xfrm>
            <a:off x="5268529" y="1537013"/>
            <a:ext cx="733156" cy="2349437"/>
            <a:chOff x="5618466" y="2112189"/>
            <a:chExt cx="687334" cy="2202597"/>
          </a:xfrm>
        </p:grpSpPr>
        <p:sp>
          <p:nvSpPr>
            <p:cNvPr id="121" name="Rectangle 54"/>
            <p:cNvSpPr/>
            <p:nvPr/>
          </p:nvSpPr>
          <p:spPr bwMode="auto">
            <a:xfrm>
              <a:off x="5618466" y="2626105"/>
              <a:ext cx="686760" cy="1688681"/>
            </a:xfrm>
            <a:prstGeom prst="rect">
              <a:avLst/>
            </a:prstGeom>
            <a:solidFill>
              <a:srgbClr val="0078D7"/>
            </a:solidFill>
            <a:ln w="9525" cap="flat" cmpd="sng" algn="ctr">
              <a:noFill/>
              <a:prstDash val="solid"/>
              <a:headEnd type="none" w="med" len="med"/>
              <a:tailEnd type="none" w="med" len="med"/>
            </a:ln>
            <a:effectLst/>
          </p:spPr>
          <p:txBody>
            <a:bodyPr vert="vert270" wrap="square" lIns="99492" tIns="682752" rIns="99492" bIns="49746" numCol="1" rtlCol="0" anchor="ctr" anchorCtr="0" compatLnSpc="1">
              <a:prstTxWarp prst="textNoShape">
                <a:avLst/>
              </a:prstTxWarp>
            </a:bodyPr>
            <a:lstStyle/>
            <a:p>
              <a:pPr defTabSz="994668" fontAlgn="base">
                <a:spcBef>
                  <a:spcPct val="0"/>
                </a:spcBef>
                <a:spcAft>
                  <a:spcPct val="0"/>
                </a:spcAft>
              </a:pPr>
              <a:endParaRPr lang="en-US" sz="1173" dirty="0">
                <a:gradFill>
                  <a:gsLst>
                    <a:gs pos="0">
                      <a:srgbClr val="FFFFFF"/>
                    </a:gs>
                    <a:gs pos="100000">
                      <a:srgbClr val="FFFFFF"/>
                    </a:gs>
                  </a:gsLst>
                  <a:lin ang="5400000" scaled="0"/>
                </a:gradFill>
                <a:latin typeface="Segoe UI"/>
              </a:endParaRPr>
            </a:p>
          </p:txBody>
        </p:sp>
        <p:sp>
          <p:nvSpPr>
            <p:cNvPr id="122" name="Rectangle 46"/>
            <p:cNvSpPr/>
            <p:nvPr/>
          </p:nvSpPr>
          <p:spPr bwMode="auto">
            <a:xfrm>
              <a:off x="5619040" y="2112189"/>
              <a:ext cx="686760" cy="1689202"/>
            </a:xfrm>
            <a:prstGeom prst="rect">
              <a:avLst/>
            </a:prstGeom>
            <a:solidFill>
              <a:srgbClr val="0078D7"/>
            </a:solidFill>
            <a:ln w="9525" cap="flat" cmpd="sng" algn="ctr">
              <a:noFill/>
              <a:prstDash val="dash"/>
              <a:headEnd type="none" w="med" len="med"/>
              <a:tailEnd type="none" w="med" len="med"/>
            </a:ln>
            <a:effectLst/>
          </p:spPr>
          <p:txBody>
            <a:bodyPr vert="vert270" wrap="square" lIns="97536" tIns="97536" rIns="97536" bIns="0" numCol="1" rtlCol="0" anchor="ctr" anchorCtr="0" compatLnSpc="1">
              <a:prstTxWarp prst="textNoShape">
                <a:avLst/>
              </a:prstTxWarp>
            </a:bodyPr>
            <a:lstStyle/>
            <a:p>
              <a:pPr defTabSz="994668" fontAlgn="base">
                <a:spcBef>
                  <a:spcPct val="0"/>
                </a:spcBef>
                <a:spcAft>
                  <a:spcPct val="0"/>
                </a:spcAft>
              </a:pPr>
              <a:r>
                <a:rPr lang="en-US" sz="1707" dirty="0">
                  <a:gradFill>
                    <a:gsLst>
                      <a:gs pos="0">
                        <a:srgbClr val="FFFFFF"/>
                      </a:gs>
                      <a:gs pos="100000">
                        <a:srgbClr val="FFFFFF"/>
                      </a:gs>
                    </a:gsLst>
                    <a:lin ang="5400000" scaled="0"/>
                  </a:gradFill>
                  <a:latin typeface="Segoe UI"/>
                </a:rPr>
                <a:t>Skype for Business</a:t>
              </a:r>
            </a:p>
          </p:txBody>
        </p:sp>
      </p:grpSp>
      <p:sp>
        <p:nvSpPr>
          <p:cNvPr id="123" name="Freeform 13"/>
          <p:cNvSpPr>
            <a:spLocks noChangeAspect="1" noEditPoints="1"/>
          </p:cNvSpPr>
          <p:nvPr/>
        </p:nvSpPr>
        <p:spPr bwMode="black">
          <a:xfrm>
            <a:off x="5442590" y="3497562"/>
            <a:ext cx="384420" cy="388887"/>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ysClr val="windowText" lastClr="000000"/>
          </a:solidFill>
          <a:ln>
            <a:noFill/>
          </a:ln>
          <a:extLst/>
        </p:spPr>
        <p:txBody>
          <a:bodyPr vert="horz" wrap="square" lIns="97536" tIns="48768" rIns="97536" bIns="48768" numCol="1" anchor="t" anchorCtr="0" compatLnSpc="1">
            <a:prstTxWarp prst="textNoShape">
              <a:avLst/>
            </a:prstTxWarp>
          </a:bodyPr>
          <a:lstStyle/>
          <a:p>
            <a:pPr algn="l" defTabSz="975390" rtl="0">
              <a:defRPr/>
            </a:pPr>
            <a:endParaRPr lang="en-US" sz="1920" kern="1200" dirty="0">
              <a:solidFill>
                <a:srgbClr val="FFFFFF"/>
              </a:solidFill>
              <a:latin typeface="Calibri" panose="020F0502020204030204"/>
            </a:endParaRPr>
          </a:p>
        </p:txBody>
      </p:sp>
    </p:spTree>
    <p:extLst>
      <p:ext uri="{BB962C8B-B14F-4D97-AF65-F5344CB8AC3E}">
        <p14:creationId xmlns:p14="http://schemas.microsoft.com/office/powerpoint/2010/main" val="241609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42" presetClass="path" presetSubtype="0" accel="50000" decel="50000" fill="hold" nodeType="withEffect">
                                  <p:stCondLst>
                                    <p:cond delay="300"/>
                                  </p:stCondLst>
                                  <p:childTnLst>
                                    <p:animMotion origin="layout" path="M 5E-6 1.48148E-6 L 0.03542 1.48148E-6 " pathEditMode="relative" rAng="0" ptsTypes="AA">
                                      <p:cBhvr>
                                        <p:cTn id="9" dur="750" spd="-100000" fill="hold"/>
                                        <p:tgtEl>
                                          <p:spTgt spid="51"/>
                                        </p:tgtEl>
                                        <p:attrNameLst>
                                          <p:attrName>ppt_x</p:attrName>
                                          <p:attrName>ppt_y</p:attrName>
                                        </p:attrNameLst>
                                      </p:cBhvr>
                                      <p:rCtr x="1771" y="0"/>
                                    </p:animMotion>
                                  </p:childTnLst>
                                </p:cTn>
                              </p:par>
                              <p:par>
                                <p:cTn id="10" presetID="10" presetClass="entr" presetSubtype="0" fill="hold" nodeType="withEffect">
                                  <p:stCondLst>
                                    <p:cond delay="3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42" presetClass="path" presetSubtype="0" accel="50000" decel="50000" fill="hold" nodeType="withEffect">
                                  <p:stCondLst>
                                    <p:cond delay="300"/>
                                  </p:stCondLst>
                                  <p:childTnLst>
                                    <p:animMotion origin="layout" path="M 1.875E-6 -3.7037E-6 L -0.06107 -0.00069 " pathEditMode="relative" rAng="0" ptsTypes="AA">
                                      <p:cBhvr>
                                        <p:cTn id="14" dur="750" spd="-100000" fill="hold"/>
                                        <p:tgtEl>
                                          <p:spTgt spid="69"/>
                                        </p:tgtEl>
                                        <p:attrNameLst>
                                          <p:attrName>ppt_x</p:attrName>
                                          <p:attrName>ppt_y</p:attrName>
                                        </p:attrNameLst>
                                      </p:cBhvr>
                                      <p:rCtr x="-3060"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C521726-F855-4E21-981C-7AED17A42AB4}">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www.w3.org/XML/1998/namespace"/>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2139</Words>
  <Application>Microsoft Office PowerPoint</Application>
  <PresentationFormat>Panorámica</PresentationFormat>
  <Paragraphs>296</Paragraphs>
  <Slides>37</Slides>
  <Notes>5</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37</vt:i4>
      </vt:variant>
    </vt:vector>
  </HeadingPairs>
  <TitlesOfParts>
    <vt:vector size="47" baseType="lpstr">
      <vt:lpstr>Arial</vt:lpstr>
      <vt:lpstr>Calibri</vt:lpstr>
      <vt:lpstr>Consolas</vt:lpstr>
      <vt:lpstr>Helvetica Light</vt:lpstr>
      <vt:lpstr>Segoe Pro</vt:lpstr>
      <vt:lpstr>Segoe Pro Light</vt:lpstr>
      <vt:lpstr>Segoe UI</vt:lpstr>
      <vt:lpstr>Segoe UI Light</vt:lpstr>
      <vt:lpstr>Wingdings</vt:lpstr>
      <vt:lpstr>5-30055_SharePoint Template 2012 - 16x9 - White Background</vt:lpstr>
      <vt:lpstr>Presentación de PowerPoint</vt:lpstr>
      <vt:lpstr>Presentación de PowerPoint</vt:lpstr>
      <vt:lpstr>Introducción a los Grupos de Office 365</vt:lpstr>
      <vt:lpstr>Intelligent Fabric</vt:lpstr>
      <vt:lpstr>Beneficios que aportan los Grupos</vt:lpstr>
      <vt:lpstr>Experiencias</vt:lpstr>
      <vt:lpstr>Experiencias</vt:lpstr>
      <vt:lpstr>Presentación de PowerPoint</vt:lpstr>
      <vt:lpstr>Arquitectura de Grupos</vt:lpstr>
      <vt:lpstr>Arquitectura de Grupos</vt:lpstr>
      <vt:lpstr>Algunas características de los Grupos</vt:lpstr>
      <vt:lpstr>Integración con SharePoint Online</vt:lpstr>
      <vt:lpstr>Integración con Power BI</vt:lpstr>
      <vt:lpstr>Integración con Planner</vt:lpstr>
      <vt:lpstr>Integración con Dynamics CRM Online</vt:lpstr>
      <vt:lpstr>Presentación de PowerPoint</vt:lpstr>
      <vt:lpstr>Administración de Grupos</vt:lpstr>
      <vt:lpstr>Administración de Grupos</vt:lpstr>
      <vt:lpstr>Políticas para Grupos</vt:lpstr>
      <vt:lpstr>Políticas para Grupos</vt:lpstr>
      <vt:lpstr>Presentación de PowerPoint</vt:lpstr>
      <vt:lpstr>API REST para Grupos</vt:lpstr>
      <vt:lpstr>Escenarios Híbridos con Grupos de Office 365</vt:lpstr>
      <vt:lpstr>Últimas novedades en Grupos de Office 365</vt:lpstr>
      <vt:lpstr>Últimas novedades en Grupos de Office 365</vt:lpstr>
      <vt:lpstr>Últimas novedades en Grupos de Office 365</vt:lpstr>
      <vt:lpstr>Últimas novedades en Grupos de Office 365</vt:lpstr>
      <vt:lpstr>Roadmap de Grupos de Office 365</vt:lpstr>
      <vt:lpstr>Roadmap de Grupos de Office 365</vt:lpstr>
      <vt:lpstr>Trabajo Colaborativo con Planner</vt:lpstr>
      <vt:lpstr>¿Por qué Planner?</vt:lpstr>
      <vt:lpstr>¿Dónde se ubica Planner en la Gestión de Tareas?</vt:lpstr>
      <vt:lpstr>Beneficios de Planner</vt:lpstr>
      <vt:lpstr>Presentación de PowerPoint</vt:lpstr>
      <vt:lpstr>Dudas, cuestiones</vt:lpstr>
      <vt:lpstr>Raffle</vt:lpstr>
      <vt:lpstr>Presentación de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2016-05-05T10:20:58Z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